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7"/>
  </p:notesMasterIdLst>
  <p:sldIdLst>
    <p:sldId id="317" r:id="rId6"/>
    <p:sldId id="324" r:id="rId7"/>
    <p:sldId id="343" r:id="rId8"/>
    <p:sldId id="325" r:id="rId9"/>
    <p:sldId id="376" r:id="rId10"/>
    <p:sldId id="341" r:id="rId11"/>
    <p:sldId id="384" r:id="rId12"/>
    <p:sldId id="381" r:id="rId13"/>
    <p:sldId id="330" r:id="rId14"/>
    <p:sldId id="377" r:id="rId15"/>
    <p:sldId id="378" r:id="rId16"/>
    <p:sldId id="379" r:id="rId17"/>
    <p:sldId id="375" r:id="rId18"/>
    <p:sldId id="385" r:id="rId19"/>
    <p:sldId id="386" r:id="rId20"/>
    <p:sldId id="387" r:id="rId21"/>
    <p:sldId id="388" r:id="rId22"/>
    <p:sldId id="389" r:id="rId23"/>
    <p:sldId id="390" r:id="rId24"/>
    <p:sldId id="364" r:id="rId25"/>
    <p:sldId id="34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30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3" d="2"/>
        <a:sy n="3" d="2"/>
      </p:scale>
      <p:origin x="0" y="-12"/>
    </p:cViewPr>
  </p:notesTextViewPr>
  <p:sorterViewPr>
    <p:cViewPr>
      <p:scale>
        <a:sx n="130" d="100"/>
        <a:sy n="130" d="100"/>
      </p:scale>
      <p:origin x="0" y="-1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26FC8-5886-4432-B6FF-486CDFB962E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FD88B-9D1F-4BDD-A8FA-6D042E94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“improve” as part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to Jim. Nick to add PI commentary, COVID, efforts towards adoption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send to Nick for poster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9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Lura to Jim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to Rick (images to Nick)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Trim words? “dare to have incomplete sentence”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FD88B-9D1F-4BDD-A8FA-6D042E946E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825262"/>
          </a:xfrm>
          <a:prstGeom prst="rect">
            <a:avLst/>
          </a:prstGeom>
          <a:solidFill>
            <a:srgbClr val="86A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36700" y="3568699"/>
            <a:ext cx="9144000" cy="11731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3C2415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36700" y="48339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489700"/>
            <a:ext cx="12192000" cy="368300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1163300" y="5094448"/>
            <a:ext cx="1028700" cy="139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5B76-9802-4512-9B83-046660DD079D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7FF-2F8E-42B7-9B8C-EC6138CC1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407" y="3225338"/>
            <a:ext cx="9975273" cy="967144"/>
          </a:xfrm>
        </p:spPr>
        <p:txBody>
          <a:bodyPr anchor="b"/>
          <a:lstStyle>
            <a:lvl1pPr algn="ctr">
              <a:defRPr sz="6000">
                <a:solidFill>
                  <a:srgbClr val="3C24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495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9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6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387"/>
            <a:ext cx="10515600" cy="14435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59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57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5211"/>
            <a:ext cx="10515600" cy="419175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3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3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8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9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0" y="492125"/>
            <a:ext cx="7921454" cy="72172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10" y="2240280"/>
            <a:ext cx="4525587" cy="3803650"/>
          </a:xfrm>
        </p:spPr>
        <p:txBody>
          <a:bodyPr/>
          <a:lstStyle>
            <a:lvl1pPr>
              <a:defRPr sz="2800">
                <a:latin typeface="Franklin Gothic Medium" panose="020B0603020102020204" pitchFamily="34" charset="0"/>
              </a:defRPr>
            </a:lvl1pPr>
            <a:lvl2pPr>
              <a:defRPr sz="2400">
                <a:latin typeface="Franklin Gothic Medium" panose="020B0603020102020204" pitchFamily="34" charset="0"/>
              </a:defRPr>
            </a:lvl2pPr>
            <a:lvl3pPr>
              <a:defRPr sz="2000">
                <a:latin typeface="Franklin Gothic Medium" panose="020B0603020102020204" pitchFamily="34" charset="0"/>
              </a:defRPr>
            </a:lvl3pPr>
            <a:lvl4pPr>
              <a:defRPr sz="2000">
                <a:latin typeface="Franklin Gothic Medium" panose="020B0603020102020204" pitchFamily="34" charset="0"/>
              </a:defRPr>
            </a:lvl4pPr>
            <a:lvl5pPr>
              <a:defRPr sz="2000">
                <a:latin typeface="Franklin Gothic Medium" panose="020B06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88370"/>
            <a:ext cx="12192000" cy="316522"/>
          </a:xfrm>
          <a:prstGeom prst="rect">
            <a:avLst/>
          </a:prstGeom>
          <a:solidFill>
            <a:srgbClr val="86A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304800"/>
          </a:xfrm>
          <a:prstGeom prst="rect">
            <a:avLst/>
          </a:prstGeom>
          <a:solidFill>
            <a:srgbClr val="86A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04801"/>
            <a:ext cx="12192000" cy="1570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298510"/>
            <a:ext cx="12192000" cy="954107"/>
            <a:chOff x="0" y="5298510"/>
            <a:chExt cx="12192000" cy="954107"/>
          </a:xfrm>
        </p:grpSpPr>
        <p:sp>
          <p:nvSpPr>
            <p:cNvPr id="5" name="Rectangle 4"/>
            <p:cNvSpPr/>
            <p:nvPr/>
          </p:nvSpPr>
          <p:spPr>
            <a:xfrm>
              <a:off x="0" y="5298510"/>
              <a:ext cx="12192000" cy="954107"/>
            </a:xfrm>
            <a:prstGeom prst="rect">
              <a:avLst/>
            </a:prstGeom>
            <a:solidFill>
              <a:srgbClr val="F2F2F2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093" y="5298510"/>
              <a:ext cx="989556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421E06"/>
                  </a:solidFill>
                  <a:latin typeface="Franklin Gothic Medium" panose="020B0603020102020204" pitchFamily="34" charset="0"/>
                </a:rPr>
                <a:t>Name of Project</a:t>
              </a:r>
            </a:p>
            <a:p>
              <a:r>
                <a:rPr lang="en-US" sz="2400" dirty="0"/>
                <a:t>City, State</a:t>
              </a:r>
            </a:p>
          </p:txBody>
        </p:sp>
      </p:grp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28424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2842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76200">
            <a:solidFill>
              <a:srgbClr val="86A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1644966"/>
            <a:ext cx="12192000" cy="495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1644967"/>
            <a:ext cx="12192000" cy="45719"/>
          </a:xfrm>
          <a:prstGeom prst="rect">
            <a:avLst/>
          </a:prstGeom>
          <a:solidFill>
            <a:srgbClr val="3C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325" y="6028911"/>
            <a:ext cx="439149" cy="4404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690686"/>
          </a:xfrm>
          <a:prstGeom prst="rect">
            <a:avLst/>
          </a:prstGeom>
          <a:solidFill>
            <a:srgbClr val="86A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38015"/>
          </a:xfrm>
          <a:prstGeom prst="rect">
            <a:avLst/>
          </a:prstGeom>
          <a:solidFill>
            <a:srgbClr val="86A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335665"/>
            <a:ext cx="12192002" cy="1575197"/>
            <a:chOff x="-1" y="335665"/>
            <a:chExt cx="12192002" cy="2161723"/>
          </a:xfrm>
          <a:solidFill>
            <a:srgbClr val="3C2415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1" y="335665"/>
              <a:ext cx="12192000" cy="2141788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 flipV="1">
              <a:off x="-1" y="342900"/>
              <a:ext cx="12192000" cy="1270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0" y="2484688"/>
              <a:ext cx="12192000" cy="1270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4380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232001"/>
            <a:ext cx="10447714" cy="4932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3325" y="6221420"/>
            <a:ext cx="439149" cy="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2415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" y="3605642"/>
            <a:ext cx="12192000" cy="1173163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Meeting #2</a:t>
            </a:r>
            <a:br>
              <a:rPr lang="en-US" dirty="0"/>
            </a:br>
            <a:r>
              <a:rPr lang="en-US" sz="5300" dirty="0"/>
              <a:t>Downtown Parking Code Update Project</a:t>
            </a:r>
            <a:br>
              <a:rPr lang="en-US" sz="5300" dirty="0"/>
            </a:br>
            <a:r>
              <a:rPr lang="en-US" sz="4000" dirty="0"/>
              <a:t>(and Middle Housing)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80314"/>
            <a:ext cx="12192000" cy="873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September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/>
              <a:t>23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2021   4:00 – 6:00 pm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City of Madras, Oregon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B7D0-E5CA-4368-B7C6-2CDAEF88B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162" y="350836"/>
            <a:ext cx="19716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EF62D51-D5AC-704B-9055-7C7E2A59F0D6}"/>
              </a:ext>
            </a:extLst>
          </p:cNvPr>
          <p:cNvSpPr txBox="1">
            <a:spLocks/>
          </p:cNvSpPr>
          <p:nvPr/>
        </p:nvSpPr>
        <p:spPr>
          <a:xfrm>
            <a:off x="838199" y="4380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D4BF1-F530-4E72-B552-30A906F7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5036"/>
            <a:ext cx="12106656" cy="6126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0" u="none" strike="noStrike" baseline="0" dirty="0"/>
              <a:t>Findings - Parking Policy and Data Memorandum</a:t>
            </a:r>
            <a:br>
              <a:rPr lang="en-US" sz="4400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A28C03-8EF9-4D2C-B2DC-A9DCAE567BB1}"/>
              </a:ext>
            </a:extLst>
          </p:cNvPr>
          <p:cNvSpPr txBox="1">
            <a:spLocks/>
          </p:cNvSpPr>
          <p:nvPr/>
        </p:nvSpPr>
        <p:spPr>
          <a:xfrm>
            <a:off x="475488" y="1970885"/>
            <a:ext cx="11337857" cy="4429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5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What we heard</a:t>
            </a:r>
          </a:p>
          <a:p>
            <a:pPr algn="l"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Helvetica 45 Light"/>
              <a:ea typeface="Calibri" panose="020F0502020204030204" pitchFamily="34" charset="0"/>
              <a:cs typeface="Helvetica 45 Light"/>
            </a:endParaRPr>
          </a:p>
          <a:p>
            <a:pPr marL="280988" indent="-168275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5 stakeholder forums (13 participants)</a:t>
            </a:r>
          </a:p>
          <a:p>
            <a:pPr marL="463550" marR="0" lvl="0" algn="l">
              <a:lnSpc>
                <a:spcPct val="120000"/>
              </a:lnSpc>
              <a:spcBef>
                <a:spcPts val="0"/>
              </a:spcBef>
            </a:pPr>
            <a:endParaRPr lang="en-US" sz="3200" dirty="0">
              <a:effectLst/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0988" marR="0" lvl="0" indent="-168275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Consensus Themes</a:t>
            </a:r>
            <a:endParaRPr lang="en-US" sz="3200" b="1" dirty="0"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Priority Parker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r>
              <a:rPr lang="en-US" sz="32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	</a:t>
            </a:r>
            <a:r>
              <a:rPr lang="en-US" sz="32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On-street priority access is for customers</a:t>
            </a: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Usability:</a:t>
            </a:r>
            <a:r>
              <a:rPr lang="en-US" sz="3200" i="1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sz="32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Signage and wayfinding is confusing</a:t>
            </a: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Communications:</a:t>
            </a:r>
            <a:r>
              <a:rPr lang="en-US" sz="3200" i="1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Establish priorities, involve businesses and stakeholders</a:t>
            </a: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Shared Parking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	</a:t>
            </a:r>
            <a:r>
              <a:rPr lang="en-US" sz="32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Need data and strategy for setting up a program</a:t>
            </a:r>
            <a:endParaRPr lang="en-US" sz="3200" i="1" dirty="0">
              <a:effectLst/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Management:</a:t>
            </a:r>
            <a:r>
              <a:rPr lang="en-US" sz="3200" i="1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Goal oriented strategies – “incremental and incentive based”</a:t>
            </a: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Code:</a:t>
            </a:r>
            <a:r>
              <a:rPr lang="en-US" sz="3200" i="1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Support for more flexible off-street requirements</a:t>
            </a:r>
          </a:p>
          <a:p>
            <a:pPr marL="2517775" marR="0" lvl="0" indent="-2236788" algn="l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Identity:</a:t>
            </a:r>
            <a:r>
              <a:rPr lang="en-US" sz="3200" i="1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Preserve and enhance Madras’ “inviting and welcoming feel”</a:t>
            </a:r>
            <a:endParaRPr lang="en-US" sz="3200" i="1" dirty="0">
              <a:effectLst/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463550" marR="0" lvl="0" algn="l">
              <a:spcBef>
                <a:spcPts val="0"/>
              </a:spcBef>
              <a:spcAft>
                <a:spcPts val="900"/>
              </a:spcAft>
            </a:pPr>
            <a:endParaRPr lang="en-US" sz="2700" dirty="0">
              <a:effectLst/>
              <a:latin typeface="Avenir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88975" marR="0" lvl="0" indent="-225425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700" b="1" dirty="0">
              <a:effectLst/>
              <a:latin typeface="Helvetica 45 Ligh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Helvetica 45 Light"/>
              <a:ea typeface="Calibri" panose="020F0502020204030204" pitchFamily="34" charset="0"/>
              <a:cs typeface="Helvetica 45 Light"/>
            </a:endParaRPr>
          </a:p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83257-B71B-4CC1-BAEC-CBE1465F6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061" y="2719398"/>
            <a:ext cx="2198451" cy="29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EF62D51-D5AC-704B-9055-7C7E2A59F0D6}"/>
              </a:ext>
            </a:extLst>
          </p:cNvPr>
          <p:cNvSpPr txBox="1">
            <a:spLocks/>
          </p:cNvSpPr>
          <p:nvPr/>
        </p:nvSpPr>
        <p:spPr>
          <a:xfrm>
            <a:off x="838199" y="4380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D4BF1-F530-4E72-B552-30A906F7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2126"/>
            <a:ext cx="12106656" cy="11355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0" u="none" strike="noStrike" baseline="0" dirty="0"/>
              <a:t>Findings - Parking Policy and Data Memorandum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917EB3-90AA-478F-87D9-7E44CF49BD73}"/>
              </a:ext>
            </a:extLst>
          </p:cNvPr>
          <p:cNvSpPr txBox="1">
            <a:spLocks/>
          </p:cNvSpPr>
          <p:nvPr/>
        </p:nvSpPr>
        <p:spPr>
          <a:xfrm>
            <a:off x="1273634" y="1834725"/>
            <a:ext cx="10918366" cy="481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Recommendations – Strategy Direction</a:t>
            </a:r>
          </a:p>
          <a:p>
            <a:pPr algn="l">
              <a:spcBef>
                <a:spcPts val="0"/>
              </a:spcBef>
            </a:pPr>
            <a:endParaRPr lang="en-US" sz="3600" b="1" dirty="0">
              <a:solidFill>
                <a:srgbClr val="000000"/>
              </a:solidFill>
              <a:latin typeface="Helvetica 45 Light"/>
              <a:ea typeface="Calibri" panose="020F0502020204030204" pitchFamily="34" charset="0"/>
              <a:cs typeface="Helvetica 45 Light"/>
            </a:endParaRPr>
          </a:p>
          <a:p>
            <a:pPr marL="112713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Goals &amp; Priorities: 	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Develop </a:t>
            </a:r>
            <a:r>
              <a:rPr lang="en-US" sz="2300" u="sng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Guiding Principles 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(priorities and outcomes)</a:t>
            </a:r>
          </a:p>
          <a:p>
            <a:pPr marL="112713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Code (general):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	Implement “</a:t>
            </a:r>
            <a:r>
              <a:rPr lang="en-US" sz="2300" u="sng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housekeeping” updates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 </a:t>
            </a:r>
          </a:p>
          <a:p>
            <a:pPr marL="112713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Code (specific):	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Re-evaluate </a:t>
            </a:r>
            <a:r>
              <a:rPr lang="en-US" sz="2300" u="sng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minimum parking requirements</a:t>
            </a:r>
            <a:endParaRPr lang="en-US" sz="2300" dirty="0">
              <a:solidFill>
                <a:srgbClr val="0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Helvetica 45 Light"/>
            </a:endParaRPr>
          </a:p>
          <a:p>
            <a:pPr marL="112713" marR="0" lv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Data:			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Inventory/occupancy study to </a:t>
            </a:r>
            <a:r>
              <a:rPr lang="en-US" sz="2300" u="sng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inform </a:t>
            </a:r>
            <a:r>
              <a:rPr lang="en-US" sz="2300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new policies &amp; strategies</a:t>
            </a:r>
            <a:endParaRPr lang="en-US" sz="2300" dirty="0">
              <a:effectLst/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12713" marR="0" lvl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Parking Plan:		</a:t>
            </a:r>
            <a:r>
              <a:rPr lang="en-US" sz="23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US" sz="23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</a:t>
            </a:r>
            <a:r>
              <a:rPr lang="en-US" sz="2300" u="sng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strategic and incremental</a:t>
            </a:r>
            <a:r>
              <a:rPr lang="en-US" sz="23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with near, mid, long-term actions</a:t>
            </a:r>
            <a:endParaRPr lang="en-US" sz="2300" dirty="0">
              <a:solidFill>
                <a:srgbClr val="0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Helvetica 45 Light"/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61852-E9B3-4138-9996-4ED79B059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639287" y="3573595"/>
            <a:ext cx="4495015" cy="1216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EF62D51-D5AC-704B-9055-7C7E2A59F0D6}"/>
              </a:ext>
            </a:extLst>
          </p:cNvPr>
          <p:cNvSpPr txBox="1">
            <a:spLocks/>
          </p:cNvSpPr>
          <p:nvPr/>
        </p:nvSpPr>
        <p:spPr>
          <a:xfrm>
            <a:off x="838199" y="4380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D4BF1-F530-4E72-B552-30A906F7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5036"/>
            <a:ext cx="12106656" cy="6126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0" u="none" strike="noStrike" baseline="0" dirty="0"/>
              <a:t>Findings - Parking Policy and Data Memorandum</a:t>
            </a:r>
            <a:br>
              <a:rPr lang="en-US" sz="4400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3A5D87-8C6C-43CE-AAEA-ADACBCC0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8101"/>
            <a:ext cx="10515600" cy="47846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/>
              <a:t>Parking Management Plan Framework</a:t>
            </a:r>
          </a:p>
          <a:p>
            <a:pPr marL="0" indent="0">
              <a:buNone/>
            </a:pPr>
            <a:endParaRPr lang="en-US" sz="1300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u="sng" dirty="0">
                <a:solidFill>
                  <a:srgbClr val="0070C0"/>
                </a:solidFill>
              </a:rPr>
              <a:t>Coordinate</a:t>
            </a:r>
            <a:r>
              <a:rPr lang="en-US" dirty="0"/>
              <a:t> internal administration for parking Downtown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Develop </a:t>
            </a:r>
            <a:r>
              <a:rPr lang="en-US" u="sng" dirty="0">
                <a:solidFill>
                  <a:srgbClr val="0070C0"/>
                </a:solidFill>
              </a:rPr>
              <a:t>Guiding Principles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Establish </a:t>
            </a:r>
            <a:r>
              <a:rPr lang="en-US" u="sng" dirty="0">
                <a:solidFill>
                  <a:srgbClr val="0070C0"/>
                </a:solidFill>
              </a:rPr>
              <a:t>Stakeholder Parking Work Group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Initiate </a:t>
            </a:r>
            <a:r>
              <a:rPr lang="en-US" u="sng" dirty="0">
                <a:solidFill>
                  <a:srgbClr val="0070C0"/>
                </a:solidFill>
              </a:rPr>
              <a:t>code changes </a:t>
            </a:r>
            <a:r>
              <a:rPr lang="en-US" dirty="0"/>
              <a:t>to support management and growth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u="sng" dirty="0">
                <a:solidFill>
                  <a:srgbClr val="0070C0"/>
                </a:solidFill>
              </a:rPr>
              <a:t>Better manage </a:t>
            </a:r>
            <a:r>
              <a:rPr lang="en-US" dirty="0"/>
              <a:t>on-street parking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Improve look of, </a:t>
            </a:r>
            <a:r>
              <a:rPr lang="en-US" u="sng" dirty="0">
                <a:solidFill>
                  <a:srgbClr val="0070C0"/>
                </a:solidFill>
              </a:rPr>
              <a:t>maximize opportunities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in, off-street parking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u="sng" dirty="0">
                <a:solidFill>
                  <a:srgbClr val="0070C0"/>
                </a:solidFill>
              </a:rPr>
              <a:t>Enhance awareness</a:t>
            </a:r>
            <a:r>
              <a:rPr lang="en-US" dirty="0"/>
              <a:t>/information/communications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Provide, </a:t>
            </a:r>
            <a:r>
              <a:rPr lang="en-US" u="sng" dirty="0">
                <a:solidFill>
                  <a:srgbClr val="0070C0"/>
                </a:solidFill>
              </a:rPr>
              <a:t>protect residential parking </a:t>
            </a:r>
            <a:r>
              <a:rPr lang="en-US" dirty="0"/>
              <a:t>in adjacent neighborhoods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/>
              <a:t>Strategically </a:t>
            </a:r>
            <a:r>
              <a:rPr lang="en-US" u="sng" dirty="0">
                <a:solidFill>
                  <a:srgbClr val="0070C0"/>
                </a:solidFill>
              </a:rPr>
              <a:t>integrate with other modes </a:t>
            </a:r>
            <a:r>
              <a:rPr lang="en-US" dirty="0"/>
              <a:t>(bike, transit, walking, rideshare)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E5F58-BC71-4DDF-9656-B9E2CF068D2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2370" y="1918101"/>
            <a:ext cx="3258310" cy="188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11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73F5025-F4EC-430C-9BAA-BD2EBECC6793}"/>
              </a:ext>
            </a:extLst>
          </p:cNvPr>
          <p:cNvSpPr/>
          <p:nvPr/>
        </p:nvSpPr>
        <p:spPr>
          <a:xfrm>
            <a:off x="-5251" y="2438232"/>
            <a:ext cx="5669280" cy="2743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686EFC-1C07-42C9-BAEB-E1D808C7C361}"/>
              </a:ext>
            </a:extLst>
          </p:cNvPr>
          <p:cNvSpPr/>
          <p:nvPr/>
        </p:nvSpPr>
        <p:spPr>
          <a:xfrm>
            <a:off x="-3129" y="3197093"/>
            <a:ext cx="6492240" cy="2743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E0C46D-7C76-44F7-B848-E81132E2B4A3}"/>
              </a:ext>
            </a:extLst>
          </p:cNvPr>
          <p:cNvSpPr/>
          <p:nvPr/>
        </p:nvSpPr>
        <p:spPr>
          <a:xfrm>
            <a:off x="5268" y="5415638"/>
            <a:ext cx="10599543" cy="2743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A3504E-508C-4508-AB03-F3A99B1C8944}"/>
              </a:ext>
            </a:extLst>
          </p:cNvPr>
          <p:cNvSpPr/>
          <p:nvPr/>
        </p:nvSpPr>
        <p:spPr>
          <a:xfrm>
            <a:off x="-3119" y="3817204"/>
            <a:ext cx="8595360" cy="2743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2D1773-6D8D-4930-8E49-01494078E4BA}"/>
              </a:ext>
            </a:extLst>
          </p:cNvPr>
          <p:cNvSpPr/>
          <p:nvPr/>
        </p:nvSpPr>
        <p:spPr>
          <a:xfrm>
            <a:off x="-1" y="1700238"/>
            <a:ext cx="5394960" cy="2743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409936"/>
            <a:ext cx="10515600" cy="933246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74543-7E17-40EB-9DB9-EF03266F4F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79" t="53411" r="15821" b="3850"/>
          <a:stretch/>
        </p:blipFill>
        <p:spPr>
          <a:xfrm>
            <a:off x="5384800" y="1427325"/>
            <a:ext cx="6807200" cy="2481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99A433F-6A60-4787-A76B-6040CE8DA792}"/>
              </a:ext>
            </a:extLst>
          </p:cNvPr>
          <p:cNvSpPr/>
          <p:nvPr/>
        </p:nvSpPr>
        <p:spPr>
          <a:xfrm>
            <a:off x="5664975" y="2442342"/>
            <a:ext cx="3085905" cy="274320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337F22DF-0777-46DC-A578-923167F523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959" y="214397"/>
            <a:ext cx="975681" cy="5582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F2E6232-76F8-4F05-B510-0A8CAA3EDB84}"/>
              </a:ext>
            </a:extLst>
          </p:cNvPr>
          <p:cNvSpPr/>
          <p:nvPr/>
        </p:nvSpPr>
        <p:spPr>
          <a:xfrm>
            <a:off x="5397678" y="1700238"/>
            <a:ext cx="1927678" cy="274320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2E6446-0EA9-4B93-B272-C43D9E024052}"/>
              </a:ext>
            </a:extLst>
          </p:cNvPr>
          <p:cNvCxnSpPr>
            <a:cxnSpLocks/>
          </p:cNvCxnSpPr>
          <p:nvPr/>
        </p:nvCxnSpPr>
        <p:spPr>
          <a:xfrm>
            <a:off x="9480036" y="1677308"/>
            <a:ext cx="0" cy="256032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532A0-D01D-4F36-A175-438B0FFA5065}"/>
              </a:ext>
            </a:extLst>
          </p:cNvPr>
          <p:cNvSpPr/>
          <p:nvPr/>
        </p:nvSpPr>
        <p:spPr>
          <a:xfrm>
            <a:off x="8603246" y="3818328"/>
            <a:ext cx="1970503" cy="274320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7BD3E7-E2AB-4A92-882E-59F4D7EFF67E}"/>
              </a:ext>
            </a:extLst>
          </p:cNvPr>
          <p:cNvSpPr/>
          <p:nvPr/>
        </p:nvSpPr>
        <p:spPr>
          <a:xfrm>
            <a:off x="6498181" y="3197786"/>
            <a:ext cx="2286000" cy="274320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58B43-2046-45A7-9001-C16FE9870A48}"/>
              </a:ext>
            </a:extLst>
          </p:cNvPr>
          <p:cNvSpPr/>
          <p:nvPr/>
        </p:nvSpPr>
        <p:spPr>
          <a:xfrm>
            <a:off x="10617198" y="5415614"/>
            <a:ext cx="628145" cy="274320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840764E-0AFD-4A65-B0F6-3286C610254E}"/>
              </a:ext>
            </a:extLst>
          </p:cNvPr>
          <p:cNvSpPr/>
          <p:nvPr/>
        </p:nvSpPr>
        <p:spPr>
          <a:xfrm>
            <a:off x="9382932" y="4175361"/>
            <a:ext cx="195070" cy="1950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F8E2C2-7776-43F1-AA2F-B142CA418363}"/>
              </a:ext>
            </a:extLst>
          </p:cNvPr>
          <p:cNvSpPr/>
          <p:nvPr/>
        </p:nvSpPr>
        <p:spPr>
          <a:xfrm>
            <a:off x="5405119" y="1141089"/>
            <a:ext cx="701041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394BB5-AF9F-49E9-A638-62906530FAEA}"/>
              </a:ext>
            </a:extLst>
          </p:cNvPr>
          <p:cNvSpPr/>
          <p:nvPr/>
        </p:nvSpPr>
        <p:spPr>
          <a:xfrm>
            <a:off x="6136638" y="1141089"/>
            <a:ext cx="448056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90E004-9EC3-4C84-ABCE-E2B3FFDC6B85}"/>
              </a:ext>
            </a:extLst>
          </p:cNvPr>
          <p:cNvSpPr/>
          <p:nvPr/>
        </p:nvSpPr>
        <p:spPr>
          <a:xfrm>
            <a:off x="10637518" y="1141089"/>
            <a:ext cx="1554480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144E8A-6D03-479A-AB43-D0AD9AF48187}"/>
              </a:ext>
            </a:extLst>
          </p:cNvPr>
          <p:cNvCxnSpPr/>
          <p:nvPr/>
        </p:nvCxnSpPr>
        <p:spPr>
          <a:xfrm>
            <a:off x="11257728" y="1664843"/>
            <a:ext cx="0" cy="49377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3FDFCB-1C6A-4755-8FBD-328A819A6B62}"/>
              </a:ext>
            </a:extLst>
          </p:cNvPr>
          <p:cNvSpPr txBox="1"/>
          <p:nvPr/>
        </p:nvSpPr>
        <p:spPr>
          <a:xfrm rot="16200000">
            <a:off x="10078006" y="3797191"/>
            <a:ext cx="2673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ENDS – EARLY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02664-3779-43BF-AED1-E3C2CAEAAAED}"/>
              </a:ext>
            </a:extLst>
          </p:cNvPr>
          <p:cNvSpPr txBox="1"/>
          <p:nvPr/>
        </p:nvSpPr>
        <p:spPr>
          <a:xfrm>
            <a:off x="14356" y="1605130"/>
            <a:ext cx="287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1. Project Kick-Off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41BDC6-B809-4A50-B107-9A601C71FE8C}"/>
              </a:ext>
            </a:extLst>
          </p:cNvPr>
          <p:cNvSpPr txBox="1"/>
          <p:nvPr/>
        </p:nvSpPr>
        <p:spPr>
          <a:xfrm>
            <a:off x="11703" y="2339623"/>
            <a:ext cx="563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2. Parking Data Collection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0EC031-2BC1-462C-9510-DEA179429E50}"/>
              </a:ext>
            </a:extLst>
          </p:cNvPr>
          <p:cNvSpPr txBox="1"/>
          <p:nvPr/>
        </p:nvSpPr>
        <p:spPr>
          <a:xfrm>
            <a:off x="19068" y="3097530"/>
            <a:ext cx="562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3. Evaluate Existing Plans / Policies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3BA8F4-AE9E-439B-B4B1-DE9C29496570}"/>
              </a:ext>
            </a:extLst>
          </p:cNvPr>
          <p:cNvSpPr txBox="1"/>
          <p:nvPr/>
        </p:nvSpPr>
        <p:spPr>
          <a:xfrm>
            <a:off x="4006" y="3716838"/>
            <a:ext cx="371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4. Code Drafting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78B859-DEE8-4018-8CD8-D51B34888EDD}"/>
              </a:ext>
            </a:extLst>
          </p:cNvPr>
          <p:cNvSpPr txBox="1"/>
          <p:nvPr/>
        </p:nvSpPr>
        <p:spPr>
          <a:xfrm>
            <a:off x="8195" y="5320283"/>
            <a:ext cx="558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5. Adoption and Public Hearings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BC635-EF37-4E9B-9E5D-DBD3D810FEFA}"/>
              </a:ext>
            </a:extLst>
          </p:cNvPr>
          <p:cNvSpPr txBox="1"/>
          <p:nvPr/>
        </p:nvSpPr>
        <p:spPr>
          <a:xfrm>
            <a:off x="321944" y="2015225"/>
            <a:ext cx="6162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Community Tour / Documents / Planning Commission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888C8C-6749-4065-9A72-24675C9A850D}"/>
              </a:ext>
            </a:extLst>
          </p:cNvPr>
          <p:cNvSpPr txBox="1"/>
          <p:nvPr/>
        </p:nvSpPr>
        <p:spPr>
          <a:xfrm>
            <a:off x="324508" y="2753955"/>
            <a:ext cx="446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Inventory / Interviews / Analysis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C1E2DB-E832-479F-A743-C0C0AC99E1F9}"/>
              </a:ext>
            </a:extLst>
          </p:cNvPr>
          <p:cNvSpPr txBox="1"/>
          <p:nvPr/>
        </p:nvSpPr>
        <p:spPr>
          <a:xfrm>
            <a:off x="325433" y="3452139"/>
            <a:ext cx="615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Evaluation Memo / Community Meeting #1 (HOUSING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71EF8F-B28B-4713-85DA-E34D94888D06}"/>
              </a:ext>
            </a:extLst>
          </p:cNvPr>
          <p:cNvSpPr txBox="1"/>
          <p:nvPr/>
        </p:nvSpPr>
        <p:spPr>
          <a:xfrm>
            <a:off x="321944" y="4103877"/>
            <a:ext cx="828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Community Meeting #2 (PARKING)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DRAFT Parking Plan (9/17), DRAFT Housing Amendments (Oct 4/Nov 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Code Committee Meetings (Parking 9/30, Housing Oct 25/28)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Planning Commission Meeting (Dec 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B6674B-C640-4C34-AD22-DAD5927A5485}"/>
              </a:ext>
            </a:extLst>
          </p:cNvPr>
          <p:cNvSpPr txBox="1"/>
          <p:nvPr/>
        </p:nvSpPr>
        <p:spPr>
          <a:xfrm>
            <a:off x="347836" y="5657671"/>
            <a:ext cx="8506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FINAL Parking Plan / Housing Amendments (Dec/Jan)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Planning Commission Public Work Session (</a:t>
            </a:r>
            <a:r>
              <a:rPr lang="en-US" dirty="0">
                <a:solidFill>
                  <a:prstClr val="black"/>
                </a:solidFill>
                <a:latin typeface="Franklin Gothic Medium" panose="020B0603020102020204" pitchFamily="34" charset="0"/>
              </a:rPr>
              <a:t>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an 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City Council Public Hearing (Feb 16)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3881FB-1F84-4D8B-B4D5-17964196E532}"/>
              </a:ext>
            </a:extLst>
          </p:cNvPr>
          <p:cNvSpPr txBox="1"/>
          <p:nvPr/>
        </p:nvSpPr>
        <p:spPr>
          <a:xfrm>
            <a:off x="9202155" y="4316113"/>
            <a:ext cx="137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9/23</a:t>
            </a:r>
          </a:p>
        </p:txBody>
      </p:sp>
    </p:spTree>
    <p:extLst>
      <p:ext uri="{BB962C8B-B14F-4D97-AF65-F5344CB8AC3E}">
        <p14:creationId xmlns:p14="http://schemas.microsoft.com/office/powerpoint/2010/main" val="30741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94CD-EBD8-4C94-A2F3-01DE8186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VIRTUAL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9984-AF6C-477F-84AE-331FEC25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questions in pop up box on screen</a:t>
            </a:r>
          </a:p>
          <a:p>
            <a:r>
              <a:rPr lang="en-US" dirty="0"/>
              <a:t>Multiple choice or single choice</a:t>
            </a:r>
          </a:p>
          <a:p>
            <a:r>
              <a:rPr lang="en-US" dirty="0"/>
              <a:t>Results afterward</a:t>
            </a:r>
          </a:p>
        </p:txBody>
      </p:sp>
    </p:spTree>
    <p:extLst>
      <p:ext uri="{BB962C8B-B14F-4D97-AF65-F5344CB8AC3E}">
        <p14:creationId xmlns:p14="http://schemas.microsoft.com/office/powerpoint/2010/main" val="20849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1929-3896-4980-AAC0-046F83CB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D2AA-30B7-4292-BD41-4B9C42CA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What is your impression of parking in the downtown, particularly as it serves your specific interest in downtown? (pick one)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1.	Working well, generally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2.	Mixed results (some good, some not-so-good)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3.	Not working well at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6147-CE41-4663-AB0F-8C9A7B8D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905D-176E-4B91-9B8E-CD2929DBC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Downtown parking is currently working well in serving:                 (pick all that apply)</a:t>
            </a:r>
          </a:p>
          <a:p>
            <a:pPr marL="0" indent="0">
              <a:buNone/>
            </a:pPr>
            <a:r>
              <a:rPr lang="en-US" dirty="0"/>
              <a:t>1.	my business</a:t>
            </a:r>
          </a:p>
          <a:p>
            <a:pPr marL="0" indent="0">
              <a:buNone/>
            </a:pPr>
            <a:r>
              <a:rPr lang="en-US" dirty="0"/>
              <a:t>2.	my customers</a:t>
            </a:r>
          </a:p>
          <a:p>
            <a:pPr marL="0" indent="0">
              <a:buNone/>
            </a:pPr>
            <a:r>
              <a:rPr lang="en-US" dirty="0"/>
              <a:t>3.	downtown visitors</a:t>
            </a:r>
          </a:p>
          <a:p>
            <a:pPr marL="0" indent="0">
              <a:buNone/>
            </a:pPr>
            <a:r>
              <a:rPr lang="en-US" dirty="0"/>
              <a:t>4.	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2E6F-EB3D-437F-8786-0BB87E9A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93A6-D5B0-4134-841A-31EB3B42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there be "priority users" for </a:t>
            </a:r>
            <a:r>
              <a:rPr lang="en-US" dirty="0">
                <a:solidFill>
                  <a:srgbClr val="FF0000"/>
                </a:solidFill>
              </a:rPr>
              <a:t>on-street</a:t>
            </a:r>
            <a:r>
              <a:rPr lang="en-US" dirty="0"/>
              <a:t> downtown parking? (pick top three)</a:t>
            </a:r>
          </a:p>
          <a:p>
            <a:pPr marL="0" indent="0">
              <a:buNone/>
            </a:pPr>
            <a:r>
              <a:rPr lang="en-US" dirty="0"/>
              <a:t>1.	customers and visitors</a:t>
            </a:r>
          </a:p>
          <a:p>
            <a:pPr marL="0" indent="0">
              <a:buNone/>
            </a:pPr>
            <a:r>
              <a:rPr lang="en-US" dirty="0"/>
              <a:t>2.	visitors</a:t>
            </a:r>
          </a:p>
          <a:p>
            <a:pPr marL="0" indent="0">
              <a:buNone/>
            </a:pPr>
            <a:r>
              <a:rPr lang="en-US" dirty="0"/>
              <a:t>3.	employees</a:t>
            </a:r>
          </a:p>
          <a:p>
            <a:pPr marL="0" indent="0">
              <a:buNone/>
            </a:pPr>
            <a:r>
              <a:rPr lang="en-US" dirty="0"/>
              <a:t>4.	residents</a:t>
            </a:r>
          </a:p>
          <a:p>
            <a:pPr marL="0" indent="0">
              <a:buNone/>
            </a:pPr>
            <a:r>
              <a:rPr lang="en-US" dirty="0"/>
              <a:t>5.	vendors</a:t>
            </a:r>
          </a:p>
          <a:p>
            <a:pPr marL="0" indent="0">
              <a:buNone/>
            </a:pPr>
            <a:r>
              <a:rPr lang="en-US" dirty="0"/>
              <a:t>6.	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4781-41BF-409A-8704-562CA5E9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B9FA-35CC-4979-B410-58E6C1E2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there be "priority users" for </a:t>
            </a:r>
            <a:r>
              <a:rPr lang="en-US" dirty="0">
                <a:solidFill>
                  <a:srgbClr val="FF0000"/>
                </a:solidFill>
              </a:rPr>
              <a:t>off-street</a:t>
            </a:r>
            <a:r>
              <a:rPr lang="en-US" dirty="0"/>
              <a:t> downtown parking? (pick top three)</a:t>
            </a:r>
          </a:p>
          <a:p>
            <a:pPr marL="0" indent="0">
              <a:buNone/>
            </a:pPr>
            <a:r>
              <a:rPr lang="en-US" dirty="0"/>
              <a:t>1.	customers and visitors</a:t>
            </a:r>
          </a:p>
          <a:p>
            <a:pPr marL="0" indent="0">
              <a:buNone/>
            </a:pPr>
            <a:r>
              <a:rPr lang="en-US" dirty="0"/>
              <a:t>2.	visitors</a:t>
            </a:r>
          </a:p>
          <a:p>
            <a:pPr marL="0" indent="0">
              <a:buNone/>
            </a:pPr>
            <a:r>
              <a:rPr lang="en-US" dirty="0"/>
              <a:t>3.	employees</a:t>
            </a:r>
          </a:p>
          <a:p>
            <a:pPr marL="0" indent="0">
              <a:buNone/>
            </a:pPr>
            <a:r>
              <a:rPr lang="en-US" dirty="0"/>
              <a:t>4.	residents</a:t>
            </a:r>
          </a:p>
          <a:p>
            <a:pPr marL="0" indent="0">
              <a:buNone/>
            </a:pPr>
            <a:r>
              <a:rPr lang="en-US" dirty="0"/>
              <a:t>5.	vendors</a:t>
            </a:r>
          </a:p>
          <a:p>
            <a:pPr marL="0" indent="0">
              <a:buNone/>
            </a:pPr>
            <a:r>
              <a:rPr lang="en-US" dirty="0"/>
              <a:t>6.	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B6D1-AFA4-4DDC-9342-3A810C17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E54EB-DB49-43B5-BE4B-5C26A78E2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you think implementing parking management in downtown Madras is a good idea? (pick one)</a:t>
            </a:r>
          </a:p>
          <a:p>
            <a:pPr marL="0" indent="0">
              <a:buNone/>
            </a:pPr>
            <a:r>
              <a:rPr lang="en-US" dirty="0"/>
              <a:t>1.	Yes</a:t>
            </a:r>
          </a:p>
          <a:p>
            <a:pPr marL="0" indent="0">
              <a:buNone/>
            </a:pPr>
            <a:r>
              <a:rPr lang="en-US" dirty="0"/>
              <a:t>2.	No</a:t>
            </a:r>
          </a:p>
          <a:p>
            <a:pPr marL="0" indent="0">
              <a:buNone/>
            </a:pPr>
            <a:r>
              <a:rPr lang="en-US" dirty="0"/>
              <a:t>3.	Depends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CC5578-389D-40C7-AEEE-D5E6AB0A99BE}"/>
              </a:ext>
            </a:extLst>
          </p:cNvPr>
          <p:cNvSpPr/>
          <p:nvPr/>
        </p:nvSpPr>
        <p:spPr>
          <a:xfrm>
            <a:off x="7448549" y="2889408"/>
            <a:ext cx="3885791" cy="369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F5235-B80B-413B-9F89-0E6FFD299E43}"/>
              </a:ext>
            </a:extLst>
          </p:cNvPr>
          <p:cNvSpPr/>
          <p:nvPr/>
        </p:nvSpPr>
        <p:spPr>
          <a:xfrm>
            <a:off x="7448549" y="152400"/>
            <a:ext cx="3885791" cy="2612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5211"/>
            <a:ext cx="6590888" cy="4632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 </a:t>
            </a:r>
            <a:r>
              <a:rPr lang="en-US" sz="2400" dirty="0"/>
              <a:t>(10 min)</a:t>
            </a:r>
          </a:p>
          <a:p>
            <a:r>
              <a:rPr lang="en-US" dirty="0"/>
              <a:t>Background | Purpose </a:t>
            </a:r>
            <a:r>
              <a:rPr lang="en-US" sz="2400" dirty="0"/>
              <a:t>(15 min)</a:t>
            </a:r>
          </a:p>
          <a:p>
            <a:pPr lvl="1"/>
            <a:r>
              <a:rPr lang="en-US" dirty="0"/>
              <a:t>TGM Program + Smart Development</a:t>
            </a:r>
          </a:p>
          <a:p>
            <a:pPr lvl="1"/>
            <a:r>
              <a:rPr lang="en-US" dirty="0"/>
              <a:t>Code Update Project</a:t>
            </a:r>
          </a:p>
          <a:p>
            <a:r>
              <a:rPr lang="en-US" dirty="0"/>
              <a:t>Parking </a:t>
            </a:r>
            <a:r>
              <a:rPr lang="en-US" sz="2400" dirty="0"/>
              <a:t>(30 min)</a:t>
            </a:r>
          </a:p>
          <a:p>
            <a:pPr lvl="1"/>
            <a:r>
              <a:rPr lang="en-US" u="none" strike="noStrike" baseline="0" dirty="0"/>
              <a:t>Project objectives</a:t>
            </a:r>
          </a:p>
          <a:p>
            <a:pPr lvl="1"/>
            <a:r>
              <a:rPr lang="en-US" u="none" strike="noStrike" baseline="0" dirty="0"/>
              <a:t>Parking Policy and Data Memorandum</a:t>
            </a:r>
          </a:p>
          <a:p>
            <a:pPr lvl="1"/>
            <a:r>
              <a:rPr lang="en-US" dirty="0"/>
              <a:t>Strategy Outline and Parking Plan Framework </a:t>
            </a:r>
            <a:endParaRPr lang="en-US" u="none" strike="noStrike" baseline="0" dirty="0"/>
          </a:p>
          <a:p>
            <a:r>
              <a:rPr lang="en-US" dirty="0"/>
              <a:t>Project Schedule</a:t>
            </a:r>
          </a:p>
          <a:p>
            <a:r>
              <a:rPr lang="en-US" dirty="0"/>
              <a:t>Interactive Conversation </a:t>
            </a:r>
            <a:r>
              <a:rPr lang="en-US" sz="2400" dirty="0"/>
              <a:t>(30-45 min)</a:t>
            </a:r>
          </a:p>
          <a:p>
            <a:pPr lvl="1"/>
            <a:r>
              <a:rPr lang="en-US" dirty="0"/>
              <a:t>Prompts/Questions</a:t>
            </a:r>
          </a:p>
          <a:p>
            <a:pPr lvl="1"/>
            <a:r>
              <a:rPr lang="en-US" dirty="0"/>
              <a:t>Comments/Feedback</a:t>
            </a:r>
          </a:p>
          <a:p>
            <a:pPr lvl="1"/>
            <a:r>
              <a:rPr lang="en-US" dirty="0"/>
              <a:t>Poster Stations</a:t>
            </a:r>
          </a:p>
          <a:p>
            <a:pPr lvl="1"/>
            <a:endParaRPr lang="en-US" dirty="0"/>
          </a:p>
          <a:p>
            <a:pPr marL="0" lvl="0" indent="0" algn="ctr">
              <a:buNone/>
            </a:pPr>
            <a:r>
              <a:rPr lang="en-US" sz="2600" spc="300" dirty="0">
                <a:solidFill>
                  <a:srgbClr val="B95630"/>
                </a:solidFill>
              </a:rPr>
              <a:t>INFORMATION + INPUT!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C7E5B4-5505-4F2C-8C73-6C8C5383F3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98" y="3428791"/>
            <a:ext cx="2641092" cy="152630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98FCEA3-3FF1-4449-B378-54EB813FCB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678" y="5708763"/>
            <a:ext cx="3561532" cy="613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204A2-21CC-4DA6-8733-7FE90CD73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678" y="5118498"/>
            <a:ext cx="3561532" cy="467086"/>
          </a:xfrm>
          <a:prstGeom prst="rect">
            <a:avLst/>
          </a:prstGeom>
        </p:spPr>
      </p:pic>
      <p:pic>
        <p:nvPicPr>
          <p:cNvPr id="1026" name="Picture 2" descr="Transportation &amp; Growth Management Program">
            <a:extLst>
              <a:ext uri="{FF2B5EF4-FFF2-40B4-BE49-F238E27FC236}">
                <a16:creationId xmlns:a16="http://schemas.microsoft.com/office/drawing/2014/main" id="{2DC49093-AD12-45A7-A68F-BA352D89D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3" b="11905"/>
          <a:stretch/>
        </p:blipFill>
        <p:spPr bwMode="auto">
          <a:xfrm>
            <a:off x="9686926" y="747714"/>
            <a:ext cx="1459788" cy="18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D48CA-927B-413F-AB64-FF89F3E6B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1900" y="594636"/>
            <a:ext cx="1971675" cy="2114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7A9238-726B-45F4-B129-61A9532A74AB}"/>
              </a:ext>
            </a:extLst>
          </p:cNvPr>
          <p:cNvSpPr txBox="1"/>
          <p:nvPr/>
        </p:nvSpPr>
        <p:spPr>
          <a:xfrm>
            <a:off x="7448549" y="2889409"/>
            <a:ext cx="3885791" cy="369332"/>
          </a:xfrm>
          <a:prstGeom prst="rect">
            <a:avLst/>
          </a:prstGeom>
          <a:noFill/>
          <a:ln>
            <a:solidFill>
              <a:srgbClr val="B9563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CONSULTANT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CC8D0-CC1E-4539-80B8-5039BDC8F6B8}"/>
              </a:ext>
            </a:extLst>
          </p:cNvPr>
          <p:cNvSpPr txBox="1"/>
          <p:nvPr/>
        </p:nvSpPr>
        <p:spPr>
          <a:xfrm>
            <a:off x="7448548" y="165657"/>
            <a:ext cx="388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/ AGENCY PARTNERS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DC4BC-ECB3-4CC5-B539-BFADAD57377F}"/>
              </a:ext>
            </a:extLst>
          </p:cNvPr>
          <p:cNvSpPr/>
          <p:nvPr/>
        </p:nvSpPr>
        <p:spPr>
          <a:xfrm>
            <a:off x="7448548" y="3258741"/>
            <a:ext cx="3885791" cy="3212745"/>
          </a:xfrm>
          <a:prstGeom prst="rect">
            <a:avLst/>
          </a:prstGeom>
          <a:noFill/>
          <a:ln>
            <a:solidFill>
              <a:srgbClr val="B95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F0F6863-1FCD-4B9C-BEF8-84C458F74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24" b="24438"/>
          <a:stretch/>
        </p:blipFill>
        <p:spPr>
          <a:xfrm>
            <a:off x="7679390" y="4188813"/>
            <a:ext cx="4512610" cy="2672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5544F-7918-4A8C-B062-BF7DDC7F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545" y="238383"/>
            <a:ext cx="10515600" cy="1325563"/>
          </a:xfrm>
        </p:spPr>
        <p:txBody>
          <a:bodyPr/>
          <a:lstStyle/>
          <a:p>
            <a:r>
              <a:rPr lang="en-US" dirty="0"/>
              <a:t>Discussion / Questions / Feedback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10A120-4FB5-4E10-BDAE-8B83D0F0C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5" b="18521"/>
          <a:stretch/>
        </p:blipFill>
        <p:spPr>
          <a:xfrm>
            <a:off x="7971728" y="1690688"/>
            <a:ext cx="4220272" cy="2498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EBBC96-D830-4970-94B9-F1010C1DB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571" y="3703977"/>
            <a:ext cx="4055811" cy="3155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811791-A91D-4BE2-A784-8D99798608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69"/>
          <a:stretch/>
        </p:blipFill>
        <p:spPr>
          <a:xfrm>
            <a:off x="3855358" y="1690688"/>
            <a:ext cx="4185024" cy="24896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8B6B7F-1818-4BE6-AA82-15DC1D86B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90688"/>
            <a:ext cx="4089741" cy="28116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CFDA3E-2209-499A-BB53-D7C1A1A4A3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35" b="10206"/>
          <a:stretch/>
        </p:blipFill>
        <p:spPr>
          <a:xfrm>
            <a:off x="0" y="4180353"/>
            <a:ext cx="4089741" cy="26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" y="3598916"/>
            <a:ext cx="12192000" cy="1173163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sz="2700" dirty="0"/>
            </a:br>
            <a:r>
              <a:rPr lang="en-US" sz="2700" dirty="0">
                <a:solidFill>
                  <a:srgbClr val="174A7C"/>
                </a:solidFill>
              </a:rPr>
              <a:t>CONTACT: Nick Snead (nsnead@cityofmadras.us)</a:t>
            </a:r>
            <a:br>
              <a:rPr lang="en-US" sz="2700" dirty="0">
                <a:solidFill>
                  <a:srgbClr val="174A7C"/>
                </a:solidFill>
              </a:rPr>
            </a:br>
            <a:r>
              <a:rPr lang="en-US" sz="2700" spc="300" dirty="0">
                <a:solidFill>
                  <a:srgbClr val="174A7C"/>
                </a:solidFill>
              </a:rPr>
              <a:t>541-475-2344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80314"/>
            <a:ext cx="12192000" cy="8730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Community Meeting #2</a:t>
            </a:r>
            <a:br>
              <a:rPr lang="en-US" dirty="0"/>
            </a:br>
            <a:r>
              <a:rPr lang="en-US" dirty="0" err="1"/>
              <a:t>Paarking</a:t>
            </a:r>
            <a:r>
              <a:rPr lang="en-US" dirty="0"/>
              <a:t> Code Update Project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September </a:t>
            </a:r>
            <a:r>
              <a:rPr lang="en-US" dirty="0"/>
              <a:t>23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FB7D0-E5CA-4368-B7C6-2CDAEF88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62" y="350836"/>
            <a:ext cx="19716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178D-2894-41F0-AC40-9F3CBCC2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5EFCB-0D44-4E80-A1D4-1404BC6BC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Agency Partners</a:t>
            </a:r>
          </a:p>
          <a:p>
            <a:pPr marL="0" lvl="0" indent="0">
              <a:buNone/>
            </a:pPr>
            <a:r>
              <a:rPr lang="en-US" sz="1800" dirty="0"/>
              <a:t>Nick Snead 		City of Madras 					Project Manager 	</a:t>
            </a:r>
          </a:p>
          <a:p>
            <a:pPr marL="0" lvl="0" indent="0">
              <a:buNone/>
            </a:pPr>
            <a:r>
              <a:rPr lang="en-US" sz="1800" dirty="0"/>
              <a:t>Laura Buhl 		Dept. Land Conservation and Development 	 	Project Manager 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Consultants</a:t>
            </a:r>
            <a:endParaRPr lang="en-US" sz="2400" dirty="0"/>
          </a:p>
          <a:p>
            <a:pPr marL="0" lvl="0" indent="0">
              <a:buNone/>
            </a:pPr>
            <a:r>
              <a:rPr lang="en-US" sz="1800" dirty="0"/>
              <a:t>Jim Hencke		David Evans and Associates, Inc. 			Project Manager </a:t>
            </a:r>
          </a:p>
          <a:p>
            <a:pPr marL="0" indent="0">
              <a:buNone/>
            </a:pPr>
            <a:r>
              <a:rPr lang="en-US" sz="1800" dirty="0"/>
              <a:t>Rick Williams		Rick Williams Consulting				Parking </a:t>
            </a:r>
          </a:p>
          <a:p>
            <a:pPr marL="0" indent="0">
              <a:buNone/>
            </a:pPr>
            <a:r>
              <a:rPr lang="en-US" sz="1800" dirty="0"/>
              <a:t>Marcy McInelly		Urbsworks					Housing</a:t>
            </a:r>
          </a:p>
          <a:p>
            <a:pPr marL="0" indent="0">
              <a:buNone/>
            </a:pPr>
            <a:r>
              <a:rPr lang="en-US" sz="1800" dirty="0"/>
              <a:t>Gigi Cooper		David Evans and Associates, Inc. 			Planner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169BC-04DB-4057-AB12-92C168C5CE5D}"/>
              </a:ext>
            </a:extLst>
          </p:cNvPr>
          <p:cNvSpPr/>
          <p:nvPr/>
        </p:nvSpPr>
        <p:spPr>
          <a:xfrm>
            <a:off x="6000206" y="2050717"/>
            <a:ext cx="6191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8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8" y="438015"/>
            <a:ext cx="11353801" cy="1325563"/>
          </a:xfrm>
        </p:spPr>
        <p:txBody>
          <a:bodyPr/>
          <a:lstStyle/>
          <a:p>
            <a:r>
              <a:rPr lang="en-US" dirty="0"/>
              <a:t>Transportation &amp; Growth Management (TGM)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32001"/>
            <a:ext cx="9278258" cy="4932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Oregon Department of Transportation (ODOT) and  Department of Land Conservation and Development (DLCD)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b="1" spc="600" dirty="0"/>
              <a:t>MISSION</a:t>
            </a:r>
            <a:endParaRPr lang="en-US" spc="6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land use and transportation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 transportation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livable places where people can walk, bike,   take transit, or drive where they want to go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798CD5-E588-4280-A376-F68CD69E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25" y="3635237"/>
            <a:ext cx="2359157" cy="3014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D1032E-7457-483F-96F8-9BF15D880BF6}"/>
              </a:ext>
            </a:extLst>
          </p:cNvPr>
          <p:cNvSpPr/>
          <p:nvPr/>
        </p:nvSpPr>
        <p:spPr>
          <a:xfrm>
            <a:off x="1389741" y="6338438"/>
            <a:ext cx="7950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https://www.oregon.gov/lcd/TGM/Documents/mission-goals-objectives.pdf </a:t>
            </a:r>
          </a:p>
        </p:txBody>
      </p:sp>
    </p:spTree>
    <p:extLst>
      <p:ext uri="{BB962C8B-B14F-4D97-AF65-F5344CB8AC3E}">
        <p14:creationId xmlns:p14="http://schemas.microsoft.com/office/powerpoint/2010/main" val="25881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99D7-9479-4111-A665-9A4F714E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TGM Code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885A-C656-49E5-967F-24C55801D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2001"/>
            <a:ext cx="10447714" cy="462599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  <a:buNone/>
            </a:pPr>
            <a:r>
              <a:rPr lang="en-US" sz="2400" dirty="0">
                <a:solidFill>
                  <a:srgbClr val="292934"/>
                </a:solidFill>
              </a:rPr>
              <a:t>Remove barriers to ‘Smart Development’ 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Efficient use of land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Full utilization of urban services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Mixed use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Transportation options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Detailed, human scaled design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endParaRPr lang="en-US" sz="2400" dirty="0">
              <a:solidFill>
                <a:srgbClr val="292934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  <a:buNone/>
            </a:pPr>
            <a:r>
              <a:rPr lang="en-US" sz="2400" dirty="0">
                <a:solidFill>
                  <a:srgbClr val="292934"/>
                </a:solidFill>
              </a:rPr>
              <a:t>Methods and Tools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Code audits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Complete overhaul / partial code update</a:t>
            </a:r>
          </a:p>
          <a:p>
            <a:pPr marL="457200" lvl="1" indent="-182880">
              <a:lnSpc>
                <a:spcPct val="100000"/>
              </a:lnSpc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000" dirty="0">
                <a:solidFill>
                  <a:srgbClr val="292934"/>
                </a:solidFill>
              </a:rPr>
              <a:t>Model Development Code for Small Cities</a:t>
            </a:r>
          </a:p>
        </p:txBody>
      </p:sp>
      <p:pic>
        <p:nvPicPr>
          <p:cNvPr id="7" name="Picture 6" descr="A picture containing outdoor, sky, grass, house&#10;&#10;Description automatically generated">
            <a:extLst>
              <a:ext uri="{FF2B5EF4-FFF2-40B4-BE49-F238E27FC236}">
                <a16:creationId xmlns:a16="http://schemas.microsoft.com/office/drawing/2014/main" id="{32E4A4BE-36FD-44E9-AF1B-1E8A3ABD0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1423102"/>
            <a:ext cx="4389120" cy="2339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71617-2EA2-49D1-8AD5-BD4084A7F182}"/>
              </a:ext>
            </a:extLst>
          </p:cNvPr>
          <p:cNvSpPr txBox="1"/>
          <p:nvPr/>
        </p:nvSpPr>
        <p:spPr>
          <a:xfrm>
            <a:off x="7916091" y="4920343"/>
            <a:ext cx="369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small town downtown image</a:t>
            </a:r>
          </a:p>
          <a:p>
            <a:r>
              <a:rPr lang="en-US" dirty="0"/>
              <a:t>Like Spray or Lakeview or Fossil?</a:t>
            </a:r>
          </a:p>
        </p:txBody>
      </p:sp>
      <p:pic>
        <p:nvPicPr>
          <p:cNvPr id="6" name="Picture 5" descr="A street with cars parked on the side&#10;&#10;Description automatically generated with low confidence">
            <a:extLst>
              <a:ext uri="{FF2B5EF4-FFF2-40B4-BE49-F238E27FC236}">
                <a16:creationId xmlns:a16="http://schemas.microsoft.com/office/drawing/2014/main" id="{76082B21-9406-4E23-BCBA-D759800B14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3907821"/>
            <a:ext cx="4389120" cy="21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8514" y="2093804"/>
            <a:ext cx="9555126" cy="4158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Downtown Parking</a:t>
            </a:r>
          </a:p>
          <a:p>
            <a:pPr lvl="0"/>
            <a:r>
              <a:rPr lang="en-US" sz="2000" dirty="0"/>
              <a:t>Measure use in downtown (occupancy/turnover)</a:t>
            </a:r>
          </a:p>
          <a:p>
            <a:pPr lvl="0"/>
            <a:r>
              <a:rPr lang="en-US" sz="2000" dirty="0"/>
              <a:t>Recommend programs/policies for parking management</a:t>
            </a:r>
          </a:p>
          <a:p>
            <a:pPr lvl="0"/>
            <a:r>
              <a:rPr lang="en-US" sz="2000" dirty="0"/>
              <a:t>Recommend Development Code amendments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Citywide Housing Code</a:t>
            </a:r>
          </a:p>
          <a:p>
            <a:r>
              <a:rPr lang="en-US" sz="2000" dirty="0"/>
              <a:t>Audit / Amend Development Code</a:t>
            </a:r>
          </a:p>
          <a:p>
            <a:r>
              <a:rPr lang="en-US" sz="2000" dirty="0"/>
              <a:t>Clarify standards for “Missing Middle” Housing Types</a:t>
            </a:r>
          </a:p>
          <a:p>
            <a:r>
              <a:rPr lang="en-US" sz="2000" dirty="0"/>
              <a:t>Evaluate Development of Cottage Housing Development Standards</a:t>
            </a:r>
          </a:p>
          <a:p>
            <a:r>
              <a:rPr lang="en-US" sz="2000" dirty="0"/>
              <a:t>Evaluate Permitting Multi-family in C-2, C-3, and Downtown</a:t>
            </a:r>
          </a:p>
          <a:p>
            <a:r>
              <a:rPr lang="en-US" sz="2000" dirty="0"/>
              <a:t>Review Street Standards to Lower Development Costs</a:t>
            </a:r>
          </a:p>
        </p:txBody>
      </p:sp>
      <p:pic>
        <p:nvPicPr>
          <p:cNvPr id="8" name="Graphic 7" descr="House">
            <a:extLst>
              <a:ext uri="{FF2B5EF4-FFF2-40B4-BE49-F238E27FC236}">
                <a16:creationId xmlns:a16="http://schemas.microsoft.com/office/drawing/2014/main" id="{C762BA84-E61F-48D2-A4E4-AE2CEFD0C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8" y="3900307"/>
            <a:ext cx="1280160" cy="1280160"/>
          </a:xfrm>
          <a:prstGeom prst="rect">
            <a:avLst/>
          </a:prstGeom>
        </p:spPr>
      </p:pic>
      <p:pic>
        <p:nvPicPr>
          <p:cNvPr id="12" name="Graphic 11" descr="Car">
            <a:extLst>
              <a:ext uri="{FF2B5EF4-FFF2-40B4-BE49-F238E27FC236}">
                <a16:creationId xmlns:a16="http://schemas.microsoft.com/office/drawing/2014/main" id="{9F05877D-1AFB-4684-8DE4-4D37341B0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18" y="2128634"/>
            <a:ext cx="1280160" cy="128016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1797288-E1C3-41BB-8C0D-A678FEB48A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073" y="360757"/>
            <a:ext cx="1699567" cy="9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7A7D3-8983-46FC-ACA6-BA4EB128415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3133640" y="66693"/>
            <a:ext cx="4087872" cy="57595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1CF4A-8853-4E4A-B8AF-33FE82F421F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8" t="2" b="-5"/>
          <a:stretch/>
        </p:blipFill>
        <p:spPr bwMode="auto">
          <a:xfrm>
            <a:off x="7876514" y="35867"/>
            <a:ext cx="4173647" cy="579041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A2364-A6C4-43B5-B81F-D386FC1A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85" y="1763814"/>
            <a:ext cx="2752354" cy="2709275"/>
          </a:xfrm>
          <a:prstGeom prst="ellipse">
            <a:avLst/>
          </a:prstGeom>
          <a:solidFill>
            <a:schemeClr val="accent3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Base System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 1,307 on-street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 2,315 off-street</a:t>
            </a:r>
            <a:b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 82 parking lots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350A2E-97A5-422F-B16F-483603016DF5}"/>
              </a:ext>
            </a:extLst>
          </p:cNvPr>
          <p:cNvSpPr txBox="1"/>
          <p:nvPr/>
        </p:nvSpPr>
        <p:spPr>
          <a:xfrm>
            <a:off x="3392434" y="6021238"/>
            <a:ext cx="397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Significant land area in surface parking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D3FC53-A8F3-41E9-AE66-765A7EC2ACFF}"/>
              </a:ext>
            </a:extLst>
          </p:cNvPr>
          <p:cNvSpPr txBox="1"/>
          <p:nvPr/>
        </p:nvSpPr>
        <p:spPr>
          <a:xfrm>
            <a:off x="7651014" y="6035614"/>
            <a:ext cx="410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Low parking use in off-street supply</a:t>
            </a:r>
          </a:p>
        </p:txBody>
      </p:sp>
    </p:spTree>
    <p:extLst>
      <p:ext uri="{BB962C8B-B14F-4D97-AF65-F5344CB8AC3E}">
        <p14:creationId xmlns:p14="http://schemas.microsoft.com/office/powerpoint/2010/main" val="37646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EF62D51-D5AC-704B-9055-7C7E2A59F0D6}"/>
              </a:ext>
            </a:extLst>
          </p:cNvPr>
          <p:cNvSpPr txBox="1">
            <a:spLocks/>
          </p:cNvSpPr>
          <p:nvPr/>
        </p:nvSpPr>
        <p:spPr>
          <a:xfrm>
            <a:off x="838199" y="40350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D4BF1-F530-4E72-B552-30A906F7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61" y="208226"/>
            <a:ext cx="11866339" cy="10627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0" u="none" strike="noStrike" baseline="0" dirty="0"/>
              <a:t>Findings - Parking Policy and Data Memorandum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C7A0A-CA93-4D14-9A2D-D205353E6BD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8525346" y="1196823"/>
            <a:ext cx="3666654" cy="5381803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A734C3-375F-4B0A-B2A1-12A07960FD5C}"/>
              </a:ext>
            </a:extLst>
          </p:cNvPr>
          <p:cNvSpPr txBox="1">
            <a:spLocks/>
          </p:cNvSpPr>
          <p:nvPr/>
        </p:nvSpPr>
        <p:spPr>
          <a:xfrm>
            <a:off x="259559" y="1825969"/>
            <a:ext cx="8818339" cy="5054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63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Background and Purpose</a:t>
            </a:r>
          </a:p>
          <a:p>
            <a:pPr algn="l">
              <a:spcBef>
                <a:spcPts val="0"/>
              </a:spcBef>
            </a:pPr>
            <a:endParaRPr lang="en-US" sz="3600" b="1" dirty="0">
              <a:solidFill>
                <a:srgbClr val="0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Helvetica 45 Light"/>
            </a:endParaRPr>
          </a:p>
          <a:p>
            <a:pPr algn="l"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Helvetica 45 Light"/>
            </a:endParaRPr>
          </a:p>
          <a:p>
            <a:pPr marL="280988" indent="-16827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Focus on Downtown (see map)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Evaluate code and parking policies for Downtown 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Evaluate </a:t>
            </a: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intent and purpose for parking management</a:t>
            </a:r>
            <a:endParaRPr lang="en-US" sz="3800" dirty="0"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0988" marR="0" lvl="0" indent="-16827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8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Primar</a:t>
            </a:r>
            <a:r>
              <a:rPr lang="en-US" sz="3800" b="1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 Sources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Madras Comprehensive Plan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Transportation Systems Plan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Urban Renewal Action Plan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Revitalization Toolkit</a:t>
            </a:r>
            <a:endParaRPr lang="en-US" sz="3800" b="1" dirty="0">
              <a:effectLst/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0988" marR="0" lvl="0" indent="-16827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8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Local Input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Stakeholder interviews </a:t>
            </a:r>
          </a:p>
          <a:p>
            <a:pPr marL="920750" lvl="1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8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P</a:t>
            </a:r>
            <a:r>
              <a:rPr lang="en-US" sz="38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erceptions of Downtown parking, challenges, opportunities</a:t>
            </a:r>
          </a:p>
          <a:p>
            <a:pPr marL="688975" marR="0" lvl="0" indent="-225425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800" b="1" dirty="0">
              <a:effectLst/>
              <a:latin typeface="Helvetica 45 Ligh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Helvetica 45 Light"/>
              <a:ea typeface="Calibri" panose="020F0502020204030204" pitchFamily="34" charset="0"/>
              <a:cs typeface="Helvetica 45 Ligh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9EF62D51-D5AC-704B-9055-7C7E2A59F0D6}"/>
              </a:ext>
            </a:extLst>
          </p:cNvPr>
          <p:cNvSpPr txBox="1">
            <a:spLocks/>
          </p:cNvSpPr>
          <p:nvPr/>
        </p:nvSpPr>
        <p:spPr>
          <a:xfrm>
            <a:off x="838199" y="43801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D4BF1-F530-4E72-B552-30A906F7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8230"/>
            <a:ext cx="12106656" cy="11394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900" b="0" u="none" strike="noStrike" baseline="0" dirty="0"/>
              <a:t>Findings - Parking Policy and Data Memorandum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4D7E30-9D58-4480-83EA-91A5AB8550E1}"/>
              </a:ext>
            </a:extLst>
          </p:cNvPr>
          <p:cNvSpPr txBox="1">
            <a:spLocks/>
          </p:cNvSpPr>
          <p:nvPr/>
        </p:nvSpPr>
        <p:spPr>
          <a:xfrm>
            <a:off x="228600" y="1811369"/>
            <a:ext cx="11529881" cy="4773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What we learned</a:t>
            </a:r>
          </a:p>
          <a:p>
            <a:pPr algn="l">
              <a:spcBef>
                <a:spcPts val="0"/>
              </a:spcBef>
            </a:pPr>
            <a:endParaRPr lang="en-US" sz="5500" dirty="0">
              <a:solidFill>
                <a:srgbClr val="000000"/>
              </a:solidFill>
              <a:latin typeface="Franklin Gothic Medium" panose="020B0603020102020204" pitchFamily="34" charset="0"/>
              <a:ea typeface="Calibri" panose="020F0502020204030204" pitchFamily="34" charset="0"/>
              <a:cs typeface="Helvetica 45 Light"/>
            </a:endParaRPr>
          </a:p>
          <a:p>
            <a:pPr marL="280988" indent="-168275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00000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Helvetica 45 Light"/>
              </a:rPr>
              <a:t>City Policy Documents (Comprehensive Plan, TSP, Urban Renewal Action Plan)</a:t>
            </a:r>
          </a:p>
          <a:p>
            <a:pPr marL="688975" lvl="1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latin typeface="Franklin Gothic Medium" panose="020B0603020102020204" pitchFamily="34" charset="0"/>
              </a:rPr>
              <a:t>Lack of formal parking policies for:</a:t>
            </a:r>
          </a:p>
          <a:p>
            <a:pPr marL="1377950" lvl="2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Franklin Gothic Medium" panose="020B0603020102020204" pitchFamily="34" charset="0"/>
              </a:rPr>
              <a:t>State priorities/guidance for parking management intent &amp; purpose</a:t>
            </a:r>
          </a:p>
          <a:p>
            <a:pPr marL="1377950" lvl="2" indent="-4572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Franklin Gothic Medium" panose="020B0603020102020204" pitchFamily="34" charset="0"/>
              </a:rPr>
              <a:t>Guide management of Downtown parking</a:t>
            </a:r>
          </a:p>
          <a:p>
            <a:pPr marL="1377950" lvl="2" indent="-457200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Franklin Gothic Medium" panose="020B0603020102020204" pitchFamily="34" charset="0"/>
              </a:rPr>
              <a:t>Inform decision-making for growth in Downtown</a:t>
            </a:r>
          </a:p>
          <a:p>
            <a:pPr marL="280988" marR="0" lvl="0" indent="-168275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72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Municipal Code</a:t>
            </a:r>
            <a:endParaRPr lang="en-US" sz="7200" b="1" dirty="0">
              <a:latin typeface="Franklin Gothic Medium" panose="020B06030201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</a:t>
            </a:r>
            <a:r>
              <a:rPr lang="en-US" sz="72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acks policies to support stated regulations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Minimum parking requirements excessive; no link to parking demand</a:t>
            </a:r>
          </a:p>
          <a:p>
            <a:pPr marL="280988" marR="0" lvl="0" indent="-168275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7200" b="1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Revitalization Toolkit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2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Ideal framework for planning related to parking and urban form</a:t>
            </a:r>
          </a:p>
          <a:p>
            <a:pPr marL="688975" marR="0" lvl="0" indent="-225425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4900" dirty="0">
              <a:effectLst/>
              <a:latin typeface="Avenir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88975" marR="0" lvl="0" indent="-225425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700" b="1" dirty="0">
              <a:effectLst/>
              <a:latin typeface="Helvetica 45 Ligh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Helvetica 45 Light"/>
              <a:ea typeface="Calibri" panose="020F0502020204030204" pitchFamily="34" charset="0"/>
              <a:cs typeface="Helvetica 45 Light"/>
            </a:endParaRPr>
          </a:p>
          <a:p>
            <a:pPr algn="l"/>
            <a:endParaRPr lang="en-US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5411DFD-28C6-4B3B-BD32-183FE2EB402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351" y="3811510"/>
            <a:ext cx="4098168" cy="2683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6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2_Office Theme">
  <a:themeElements>
    <a:clrScheme name="DEA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5BCB9"/>
      </a:lt2>
      <a:accent1>
        <a:srgbClr val="B95630"/>
      </a:accent1>
      <a:accent2>
        <a:srgbClr val="DCAA44"/>
      </a:accent2>
      <a:accent3>
        <a:srgbClr val="86AC51"/>
      </a:accent3>
      <a:accent4>
        <a:srgbClr val="3CAFD6"/>
      </a:accent4>
      <a:accent5>
        <a:srgbClr val="008B97"/>
      </a:accent5>
      <a:accent6>
        <a:srgbClr val="003976"/>
      </a:accent6>
      <a:hlink>
        <a:srgbClr val="86AC51"/>
      </a:hlink>
      <a:folHlink>
        <a:srgbClr val="3C24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4B001A05DAD49AF31CC6CDEDB3D58" ma:contentTypeVersion="12" ma:contentTypeDescription="Create a new document." ma:contentTypeScope="" ma:versionID="89eb7b9877ce2aa6a53f3bd1edf2f653">
  <xsd:schema xmlns:xsd="http://www.w3.org/2001/XMLSchema" xmlns:xs="http://www.w3.org/2001/XMLSchema" xmlns:p="http://schemas.microsoft.com/office/2006/metadata/properties" xmlns:ns2="ed47df47-7818-4c51-9914-b5d2e3d00e87" xmlns:ns3="2e7b2fcf-f368-4e56-bc42-e4407f9ee261" targetNamespace="http://schemas.microsoft.com/office/2006/metadata/properties" ma:root="true" ma:fieldsID="c2d0d7c08ed339641b741d11246d813a" ns2:_="" ns3:_="">
    <xsd:import namespace="ed47df47-7818-4c51-9914-b5d2e3d00e87"/>
    <xsd:import namespace="2e7b2fcf-f368-4e56-bc42-e4407f9ee2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7df47-7818-4c51-9914-b5d2e3d0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b2fcf-f368-4e56-bc42-e4407f9ee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8E089B-85AA-4AA3-A945-F5FC765B4F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CA2F3A-7BF7-4DEC-A1DE-93BB3879A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7df47-7818-4c51-9914-b5d2e3d00e87"/>
    <ds:schemaRef ds:uri="2e7b2fcf-f368-4e56-bc42-e4407f9ee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268994-0939-49EE-AD18-499B21D8D3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1259</Words>
  <Application>Microsoft Office PowerPoint</Application>
  <PresentationFormat>Widescreen</PresentationFormat>
  <Paragraphs>224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Avenir</vt:lpstr>
      <vt:lpstr>Calibri</vt:lpstr>
      <vt:lpstr>Calibri Light</vt:lpstr>
      <vt:lpstr>Franklin Gothic Medium</vt:lpstr>
      <vt:lpstr>Helvetica 45 Light</vt:lpstr>
      <vt:lpstr>Symbol</vt:lpstr>
      <vt:lpstr>Wingdings</vt:lpstr>
      <vt:lpstr>2_Office Theme</vt:lpstr>
      <vt:lpstr>Custom Design</vt:lpstr>
      <vt:lpstr>Community Meeting #2 Downtown Parking Code Update Project (and Middle Housing)</vt:lpstr>
      <vt:lpstr>Agenda</vt:lpstr>
      <vt:lpstr>Team Members</vt:lpstr>
      <vt:lpstr>Transportation &amp; Growth Management (TGM)</vt:lpstr>
      <vt:lpstr>TGM Code Assistance</vt:lpstr>
      <vt:lpstr>Project Overview</vt:lpstr>
      <vt:lpstr>Base System  -  1,307 on-street -  2,315 off-street -  82 parking lots</vt:lpstr>
      <vt:lpstr>Findings - Parking Policy and Data Memorandum</vt:lpstr>
      <vt:lpstr>Findings - Parking Policy and Data Memorandum</vt:lpstr>
      <vt:lpstr>Findings - Parking Policy and Data Memorandum </vt:lpstr>
      <vt:lpstr>Findings - Parking Policy and Data Memorandum</vt:lpstr>
      <vt:lpstr>Findings - Parking Policy and Data Memorandum </vt:lpstr>
      <vt:lpstr>Schedule</vt:lpstr>
      <vt:lpstr>ZOOM VIRTUAL POLL</vt:lpstr>
      <vt:lpstr>Question 1</vt:lpstr>
      <vt:lpstr>Question 2</vt:lpstr>
      <vt:lpstr>Question 3</vt:lpstr>
      <vt:lpstr>Question 4</vt:lpstr>
      <vt:lpstr>Question 5</vt:lpstr>
      <vt:lpstr>Discussion / Questions / Feedback</vt:lpstr>
      <vt:lpstr>Thank You!  CONTACT: Nick Snead (nsnead@cityofmadras.us) 541-475-2344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Revitalization Toolkit, Civilis Consultants</dc:title>
  <dc:creator>Gigi Cooper</dc:creator>
  <cp:lastModifiedBy>Jim Hencke</cp:lastModifiedBy>
  <cp:revision>63</cp:revision>
  <dcterms:created xsi:type="dcterms:W3CDTF">2021-06-02T18:10:24Z</dcterms:created>
  <dcterms:modified xsi:type="dcterms:W3CDTF">2021-09-17T18:40:54Z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0x0101004054B001A05DAD49AF31CC6CDEDB3D58</vt:lpwstr>
  </property>
</Properties>
</file>