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7" r:id="rId3"/>
    <p:sldId id="257" r:id="rId4"/>
    <p:sldId id="267" r:id="rId5"/>
    <p:sldId id="268" r:id="rId6"/>
    <p:sldId id="259" r:id="rId7"/>
    <p:sldId id="269" r:id="rId8"/>
    <p:sldId id="275" r:id="rId9"/>
    <p:sldId id="270" r:id="rId10"/>
    <p:sldId id="271" r:id="rId11"/>
    <p:sldId id="274" r:id="rId12"/>
    <p:sldId id="272" r:id="rId13"/>
    <p:sldId id="276" r:id="rId14"/>
    <p:sldId id="263" r:id="rId15"/>
    <p:sldId id="264" r:id="rId16"/>
    <p:sldId id="273"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16" autoAdjust="0"/>
    <p:restoredTop sz="94629" autoAdjust="0"/>
  </p:normalViewPr>
  <p:slideViewPr>
    <p:cSldViewPr>
      <p:cViewPr>
        <p:scale>
          <a:sx n="60" d="100"/>
          <a:sy n="60" d="100"/>
        </p:scale>
        <p:origin x="-3696" y="-1320"/>
      </p:cViewPr>
      <p:guideLst>
        <p:guide orient="horz" pos="2160"/>
        <p:guide pos="2880"/>
      </p:guideLst>
    </p:cSldViewPr>
  </p:slideViewPr>
  <p:outlineViewPr>
    <p:cViewPr>
      <p:scale>
        <a:sx n="33" d="100"/>
        <a:sy n="33" d="100"/>
      </p:scale>
      <p:origin x="0" y="285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242"/>
      <c:rAngAx val="0"/>
      <c:perspective val="30"/>
    </c:view3D>
    <c:floor>
      <c:thickness val="0"/>
    </c:floor>
    <c:sideWall>
      <c:thickness val="0"/>
    </c:sideWall>
    <c:backWall>
      <c:thickness val="0"/>
    </c:backWall>
    <c:plotArea>
      <c:layout>
        <c:manualLayout>
          <c:layoutTarget val="inner"/>
          <c:xMode val="edge"/>
          <c:yMode val="edge"/>
          <c:x val="6.1847048530698371E-4"/>
          <c:y val="0.18508355205599303"/>
          <c:w val="0.50864880860480666"/>
          <c:h val="0.77320253718285203"/>
        </c:manualLayout>
      </c:layout>
      <c:pie3DChart>
        <c:varyColors val="1"/>
        <c:ser>
          <c:idx val="0"/>
          <c:order val="0"/>
          <c:spPr>
            <a:ln>
              <a:solidFill>
                <a:schemeClr val="accent1"/>
              </a:solidFill>
            </a:ln>
            <a:effectLst>
              <a:outerShdw blurRad="114300" dir="12120000" sx="115000" sy="115000" algn="ctr" rotWithShape="0">
                <a:srgbClr val="000000">
                  <a:alpha val="37000"/>
                </a:srgbClr>
              </a:outerShdw>
            </a:effectLst>
            <a:scene3d>
              <a:camera prst="orthographicFront"/>
              <a:lightRig rig="threePt" dir="t"/>
            </a:scene3d>
            <a:sp3d>
              <a:bevelT/>
              <a:contourClr>
                <a:srgbClr val="000000"/>
              </a:contourClr>
            </a:sp3d>
          </c:spPr>
          <c:explosion val="18"/>
          <c:dLbls>
            <c:dLbl>
              <c:idx val="3"/>
              <c:numFmt formatCode="0.0%" sourceLinked="0"/>
              <c:spPr/>
              <c:txPr>
                <a:bodyPr/>
                <a:lstStyle/>
                <a:p>
                  <a:pPr>
                    <a:defRPr sz="2000" b="1">
                      <a:solidFill>
                        <a:schemeClr val="bg1"/>
                      </a:solidFill>
                    </a:defRPr>
                  </a:pPr>
                  <a:endParaRPr lang="en-US"/>
                </a:p>
              </c:txPr>
              <c:showLegendKey val="0"/>
              <c:showVal val="0"/>
              <c:showCatName val="0"/>
              <c:showSerName val="0"/>
              <c:showPercent val="1"/>
              <c:showBubbleSize val="0"/>
            </c:dLbl>
            <c:numFmt formatCode="0.0%" sourceLinked="0"/>
            <c:txPr>
              <a:bodyPr/>
              <a:lstStyle/>
              <a:p>
                <a:pPr>
                  <a:defRPr sz="2000" b="1"/>
                </a:pPr>
                <a:endParaRPr lang="en-US"/>
              </a:p>
            </c:txPr>
            <c:showLegendKey val="0"/>
            <c:showVal val="0"/>
            <c:showCatName val="0"/>
            <c:showSerName val="0"/>
            <c:showPercent val="1"/>
            <c:showBubbleSize val="0"/>
            <c:showLeaderLines val="1"/>
          </c:dLbls>
          <c:cat>
            <c:strRef>
              <c:f>'Madras Fees'!$A$8:$A$16</c:f>
              <c:strCache>
                <c:ptCount val="9"/>
                <c:pt idx="0">
                  <c:v>Building Permits Fees Including SDCs 5.6%</c:v>
                </c:pt>
                <c:pt idx="1">
                  <c:v>Developed Lot (7,500 SF) 23.9%</c:v>
                </c:pt>
                <c:pt idx="2">
                  <c:v>Construction Loan 2.1%</c:v>
                </c:pt>
                <c:pt idx="3">
                  <c:v>Construction Costs 46.3%</c:v>
                </c:pt>
                <c:pt idx="4">
                  <c:v>Closing Costs 0.8%</c:v>
                </c:pt>
                <c:pt idx="5">
                  <c:v>Insurance 0.5%</c:v>
                </c:pt>
                <c:pt idx="6">
                  <c:v>Real Estate Commission 5.5%</c:v>
                </c:pt>
                <c:pt idx="7">
                  <c:v>Contingency 1.3%</c:v>
                </c:pt>
                <c:pt idx="8">
                  <c:v>Profit 14.3%</c:v>
                </c:pt>
              </c:strCache>
            </c:strRef>
          </c:cat>
          <c:val>
            <c:numRef>
              <c:f>'Madras Fees'!$B$8:$B$16</c:f>
              <c:numCache>
                <c:formatCode>_("$"* #,##0.00_);_("$"* \(#,##0.00\);_("$"* "-"??_);_(@_)</c:formatCode>
                <c:ptCount val="9"/>
                <c:pt idx="0">
                  <c:v>16300</c:v>
                </c:pt>
                <c:pt idx="1">
                  <c:v>70000</c:v>
                </c:pt>
                <c:pt idx="2">
                  <c:v>6000</c:v>
                </c:pt>
                <c:pt idx="3">
                  <c:v>135000</c:v>
                </c:pt>
                <c:pt idx="4">
                  <c:v>2200</c:v>
                </c:pt>
                <c:pt idx="5">
                  <c:v>1500</c:v>
                </c:pt>
                <c:pt idx="6">
                  <c:v>16000</c:v>
                </c:pt>
                <c:pt idx="7">
                  <c:v>3800</c:v>
                </c:pt>
                <c:pt idx="8">
                  <c:v>41700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036180771521207"/>
          <c:y val="9.2282858873410048E-2"/>
          <c:w val="0.48668307086614171"/>
          <c:h val="0.86671626851728278"/>
        </c:manualLayout>
      </c:layout>
      <c:overlay val="0"/>
      <c:txPr>
        <a:bodyPr/>
        <a:lstStyle/>
        <a:p>
          <a:pPr>
            <a:defRPr sz="1800" b="1" i="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242"/>
      <c:rAngAx val="0"/>
      <c:perspective val="30"/>
    </c:view3D>
    <c:floor>
      <c:thickness val="0"/>
    </c:floor>
    <c:sideWall>
      <c:thickness val="0"/>
    </c:sideWall>
    <c:backWall>
      <c:thickness val="0"/>
    </c:backWall>
    <c:plotArea>
      <c:layout>
        <c:manualLayout>
          <c:layoutTarget val="inner"/>
          <c:xMode val="edge"/>
          <c:yMode val="edge"/>
          <c:x val="6.3034922801126478E-2"/>
          <c:y val="0.11023246199237029"/>
          <c:w val="0.54801728033710728"/>
          <c:h val="0.78749052549815524"/>
        </c:manualLayout>
      </c:layout>
      <c:pie3DChart>
        <c:varyColors val="1"/>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242"/>
      <c:rAngAx val="0"/>
      <c:perspective val="30"/>
    </c:view3D>
    <c:floor>
      <c:thickness val="0"/>
    </c:floor>
    <c:sideWall>
      <c:thickness val="0"/>
    </c:sideWall>
    <c:backWall>
      <c:thickness val="0"/>
    </c:backWall>
    <c:plotArea>
      <c:layout>
        <c:manualLayout>
          <c:layoutTarget val="inner"/>
          <c:xMode val="edge"/>
          <c:yMode val="edge"/>
          <c:x val="6.3034922801126478E-2"/>
          <c:y val="0.12610548681414824"/>
          <c:w val="0.53690616797900259"/>
          <c:h val="0.77161750614506519"/>
        </c:manualLayout>
      </c:layout>
      <c:pie3DChart>
        <c:varyColors val="1"/>
        <c:ser>
          <c:idx val="0"/>
          <c:order val="0"/>
          <c:spPr>
            <a:ln w="9525">
              <a:solidFill>
                <a:schemeClr val="accent1"/>
              </a:solidFill>
            </a:ln>
            <a:effectLst>
              <a:outerShdw blurRad="114300" dir="12120000" sx="115000" sy="115000" algn="ctr" rotWithShape="0">
                <a:schemeClr val="tx1">
                  <a:alpha val="37000"/>
                </a:schemeClr>
              </a:outerShdw>
            </a:effectLst>
            <a:scene3d>
              <a:camera prst="orthographicFront"/>
              <a:lightRig rig="threePt" dir="t"/>
            </a:scene3d>
            <a:sp3d prstMaterial="metal">
              <a:bevelT/>
              <a:contourClr>
                <a:srgbClr val="000000"/>
              </a:contourClr>
            </a:sp3d>
          </c:spPr>
          <c:explosion val="18"/>
          <c:dLbls>
            <c:dLbl>
              <c:idx val="1"/>
              <c:numFmt formatCode="0.0%" sourceLinked="0"/>
              <c:spPr/>
              <c:txPr>
                <a:bodyPr/>
                <a:lstStyle/>
                <a:p>
                  <a:pPr>
                    <a:defRPr sz="2000" b="1">
                      <a:solidFill>
                        <a:schemeClr val="bg1"/>
                      </a:solidFill>
                    </a:defRPr>
                  </a:pPr>
                  <a:endParaRPr lang="en-US"/>
                </a:p>
              </c:txPr>
              <c:showLegendKey val="0"/>
              <c:showVal val="0"/>
              <c:showCatName val="0"/>
              <c:showSerName val="0"/>
              <c:showPercent val="1"/>
              <c:showBubbleSize val="0"/>
            </c:dLbl>
            <c:dLbl>
              <c:idx val="3"/>
              <c:numFmt formatCode="0.0%" sourceLinked="0"/>
              <c:spPr/>
              <c:txPr>
                <a:bodyPr/>
                <a:lstStyle/>
                <a:p>
                  <a:pPr>
                    <a:defRPr sz="2000" b="1">
                      <a:solidFill>
                        <a:schemeClr val="bg1"/>
                      </a:solidFill>
                    </a:defRPr>
                  </a:pPr>
                  <a:endParaRPr lang="en-US"/>
                </a:p>
              </c:txPr>
              <c:showLegendKey val="0"/>
              <c:showVal val="0"/>
              <c:showCatName val="0"/>
              <c:showSerName val="0"/>
              <c:showPercent val="1"/>
              <c:showBubbleSize val="0"/>
            </c:dLbl>
            <c:numFmt formatCode="0.0%" sourceLinked="0"/>
            <c:txPr>
              <a:bodyPr/>
              <a:lstStyle/>
              <a:p>
                <a:pPr>
                  <a:defRPr sz="2000" b="1"/>
                </a:pPr>
                <a:endParaRPr lang="en-US"/>
              </a:p>
            </c:txPr>
            <c:showLegendKey val="0"/>
            <c:showVal val="0"/>
            <c:showCatName val="0"/>
            <c:showSerName val="0"/>
            <c:showPercent val="1"/>
            <c:showBubbleSize val="0"/>
            <c:showLeaderLines val="1"/>
          </c:dLbls>
          <c:cat>
            <c:strRef>
              <c:f>'Bend Fees'!$A$5:$A$13</c:f>
              <c:strCache>
                <c:ptCount val="9"/>
                <c:pt idx="0">
                  <c:v>Building Permits Fees Including SDCs 6.1%</c:v>
                </c:pt>
                <c:pt idx="1">
                  <c:v>Developed Lot (6,000 SF) 29.3%</c:v>
                </c:pt>
                <c:pt idx="2">
                  <c:v>Construction Loan 2.1%</c:v>
                </c:pt>
                <c:pt idx="3">
                  <c:v>Construction Costs 40%</c:v>
                </c:pt>
                <c:pt idx="4">
                  <c:v>Closing Costs 0.8%</c:v>
                </c:pt>
                <c:pt idx="5">
                  <c:v>Insurance 0.4%</c:v>
                </c:pt>
                <c:pt idx="6">
                  <c:v>Real Estate Commission 5.6%</c:v>
                </c:pt>
                <c:pt idx="7">
                  <c:v>Continency 1.3%</c:v>
                </c:pt>
                <c:pt idx="8">
                  <c:v>Profit 14.3%</c:v>
                </c:pt>
              </c:strCache>
            </c:strRef>
          </c:cat>
          <c:val>
            <c:numRef>
              <c:f>'Bend Fees'!$B$5:$B$13</c:f>
              <c:numCache>
                <c:formatCode>_("$"* #,##0.00_);_("$"* \(#,##0.00\);_("$"* "-"??_);_(@_)</c:formatCode>
                <c:ptCount val="9"/>
                <c:pt idx="0">
                  <c:v>23000</c:v>
                </c:pt>
                <c:pt idx="1">
                  <c:v>110000</c:v>
                </c:pt>
                <c:pt idx="2">
                  <c:v>8000</c:v>
                </c:pt>
                <c:pt idx="3">
                  <c:v>150000</c:v>
                </c:pt>
                <c:pt idx="4">
                  <c:v>3000</c:v>
                </c:pt>
                <c:pt idx="5">
                  <c:v>1500</c:v>
                </c:pt>
                <c:pt idx="6">
                  <c:v>20500</c:v>
                </c:pt>
                <c:pt idx="7">
                  <c:v>5000</c:v>
                </c:pt>
                <c:pt idx="8">
                  <c:v>53500</c:v>
                </c:pt>
              </c:numCache>
            </c:numRef>
          </c:val>
        </c:ser>
        <c:ser>
          <c:idx val="1"/>
          <c:order val="1"/>
          <c:cat>
            <c:strRef>
              <c:f>'Bend Fees'!$A$5:$A$13</c:f>
              <c:strCache>
                <c:ptCount val="9"/>
                <c:pt idx="0">
                  <c:v>Building Permits Fees Including SDCs 6.1%</c:v>
                </c:pt>
                <c:pt idx="1">
                  <c:v>Developed Lot (6,000 SF) 29.3%</c:v>
                </c:pt>
                <c:pt idx="2">
                  <c:v>Construction Loan 2.1%</c:v>
                </c:pt>
                <c:pt idx="3">
                  <c:v>Construction Costs 40%</c:v>
                </c:pt>
                <c:pt idx="4">
                  <c:v>Closing Costs 0.8%</c:v>
                </c:pt>
                <c:pt idx="5">
                  <c:v>Insurance 0.4%</c:v>
                </c:pt>
                <c:pt idx="6">
                  <c:v>Real Estate Commission 5.6%</c:v>
                </c:pt>
                <c:pt idx="7">
                  <c:v>Continency 1.3%</c:v>
                </c:pt>
                <c:pt idx="8">
                  <c:v>Profit 14.3%</c:v>
                </c:pt>
              </c:strCache>
            </c:strRef>
          </c:cat>
          <c:val>
            <c:numRef>
              <c:f>'Bend Fees'!$C$5:$C$14</c:f>
              <c:numCache>
                <c:formatCode>0.0%</c:formatCode>
                <c:ptCount val="10"/>
                <c:pt idx="0">
                  <c:v>6.1415220293724967E-2</c:v>
                </c:pt>
                <c:pt idx="1">
                  <c:v>0.29372496662216291</c:v>
                </c:pt>
                <c:pt idx="2">
                  <c:v>2.1361815754339118E-2</c:v>
                </c:pt>
                <c:pt idx="3">
                  <c:v>0.40053404539385845</c:v>
                </c:pt>
                <c:pt idx="4">
                  <c:v>8.0106809078771702E-3</c:v>
                </c:pt>
                <c:pt idx="5">
                  <c:v>4.0053404539385851E-3</c:v>
                </c:pt>
                <c:pt idx="6">
                  <c:v>5.4739652870493989E-2</c:v>
                </c:pt>
                <c:pt idx="7">
                  <c:v>1.335113484646195E-2</c:v>
                </c:pt>
                <c:pt idx="8">
                  <c:v>0.14285714285714285</c:v>
                </c:pt>
                <c:pt idx="9">
                  <c:v>1</c:v>
                </c:pt>
              </c:numCache>
            </c:numRef>
          </c:val>
        </c:ser>
        <c:dLbls>
          <c:showLegendKey val="0"/>
          <c:showVal val="0"/>
          <c:showCatName val="0"/>
          <c:showSerName val="0"/>
          <c:showPercent val="0"/>
          <c:showBubbleSize val="0"/>
          <c:showLeaderLines val="1"/>
        </c:dLbls>
      </c:pie3DChart>
    </c:plotArea>
    <c:legend>
      <c:legendPos val="r"/>
      <c:legendEntry>
        <c:idx val="9"/>
        <c:delete val="1"/>
      </c:legendEntry>
      <c:layout>
        <c:manualLayout>
          <c:xMode val="edge"/>
          <c:yMode val="edge"/>
          <c:x val="0.60813965441819773"/>
          <c:y val="7.576115485564304E-2"/>
          <c:w val="0.38352701224846897"/>
          <c:h val="0.90932425113527471"/>
        </c:manualLayout>
      </c:layout>
      <c:overlay val="0"/>
      <c:txPr>
        <a:bodyPr/>
        <a:lstStyle/>
        <a:p>
          <a:pPr>
            <a:defRPr sz="1800" b="1" i="0" baseline="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FB6662-1D1B-4E9A-B100-0F531137857A}"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FF6AC-7680-48C5-B8A6-891762E84BF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B6662-1D1B-4E9A-B100-0F531137857A}"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FF6AC-7680-48C5-B8A6-891762E84B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FB6662-1D1B-4E9A-B100-0F531137857A}"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FF6AC-7680-48C5-B8A6-891762E84BF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B6662-1D1B-4E9A-B100-0F531137857A}"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FF6AC-7680-48C5-B8A6-891762E84BF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B6662-1D1B-4E9A-B100-0F531137857A}"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FF6AC-7680-48C5-B8A6-891762E84BF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FB6662-1D1B-4E9A-B100-0F531137857A}"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FF6AC-7680-48C5-B8A6-891762E84BF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FB6662-1D1B-4E9A-B100-0F531137857A}"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FF6AC-7680-48C5-B8A6-891762E84BF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B6662-1D1B-4E9A-B100-0F531137857A}"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FF6AC-7680-48C5-B8A6-891762E84B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B6662-1D1B-4E9A-B100-0F531137857A}"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FF6AC-7680-48C5-B8A6-891762E84B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B6662-1D1B-4E9A-B100-0F531137857A}"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FF6AC-7680-48C5-B8A6-891762E84BF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B6662-1D1B-4E9A-B100-0F531137857A}"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FF6AC-7680-48C5-B8A6-891762E84BF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FFB6662-1D1B-4E9A-B100-0F531137857A}" type="datetimeFigureOut">
              <a:rPr lang="en-US" smtClean="0"/>
              <a:t>10/19/2017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D6FF6AC-7680-48C5-B8A6-891762E84B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Excel_Worksheet4.xls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City of Madras</a:t>
            </a:r>
            <a:br>
              <a:rPr lang="en-US" dirty="0" smtClean="0"/>
            </a:br>
            <a:r>
              <a:rPr lang="en-US" dirty="0" smtClean="0"/>
              <a:t>System Development Charges</a:t>
            </a:r>
            <a:endParaRPr lang="en-US" dirty="0"/>
          </a:p>
        </p:txBody>
      </p:sp>
      <p:sp>
        <p:nvSpPr>
          <p:cNvPr id="3" name="Subtitle 2"/>
          <p:cNvSpPr>
            <a:spLocks noGrp="1"/>
          </p:cNvSpPr>
          <p:nvPr>
            <p:ph type="subTitle" idx="1"/>
          </p:nvPr>
        </p:nvSpPr>
        <p:spPr>
          <a:xfrm>
            <a:off x="685800" y="3505200"/>
            <a:ext cx="7924800" cy="1752600"/>
          </a:xfrm>
        </p:spPr>
        <p:txBody>
          <a:bodyPr/>
          <a:lstStyle/>
          <a:p>
            <a:pPr algn="ctr"/>
            <a:r>
              <a:rPr lang="en-US" dirty="0" smtClean="0"/>
              <a:t>Jeff Hurd, Public Works Director</a:t>
            </a:r>
          </a:p>
          <a:p>
            <a:pPr algn="ctr"/>
            <a:r>
              <a:rPr lang="en-US" dirty="0" smtClean="0"/>
              <a:t>April 2016</a:t>
            </a:r>
            <a:endParaRPr lang="en-US" dirty="0"/>
          </a:p>
        </p:txBody>
      </p:sp>
    </p:spTree>
    <p:extLst>
      <p:ext uri="{BB962C8B-B14F-4D97-AF65-F5344CB8AC3E}">
        <p14:creationId xmlns:p14="http://schemas.microsoft.com/office/powerpoint/2010/main" val="1859402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8305800" cy="1524000"/>
          </a:xfrm>
        </p:spPr>
        <p:txBody>
          <a:bodyPr>
            <a:normAutofit fontScale="90000"/>
          </a:bodyPr>
          <a:lstStyle/>
          <a:p>
            <a:pPr algn="ctr"/>
            <a:r>
              <a:rPr lang="en-US" b="1" dirty="0" smtClean="0"/>
              <a:t>Misconception:</a:t>
            </a:r>
            <a:r>
              <a:rPr lang="en-US" dirty="0" smtClean="0"/>
              <a:t/>
            </a:r>
            <a:br>
              <a:rPr lang="en-US" dirty="0" smtClean="0"/>
            </a:br>
            <a:r>
              <a:rPr lang="en-US" dirty="0" smtClean="0"/>
              <a:t>“We can’t build because SDCs  and permits are too high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3275687"/>
              </p:ext>
            </p:extLst>
          </p:nvPr>
        </p:nvGraphicFramePr>
        <p:xfrm>
          <a:off x="152400" y="1828800"/>
          <a:ext cx="9067800" cy="4953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title="Average Cost to "/>
          <p:cNvGraphicFramePr>
            <a:graphicFrameLocks/>
          </p:cNvGraphicFramePr>
          <p:nvPr>
            <p:extLst>
              <p:ext uri="{D42A27DB-BD31-4B8C-83A1-F6EECF244321}">
                <p14:modId xmlns:p14="http://schemas.microsoft.com/office/powerpoint/2010/main" val="52974820"/>
              </p:ext>
            </p:extLst>
          </p:nvPr>
        </p:nvGraphicFramePr>
        <p:xfrm>
          <a:off x="292100" y="3962400"/>
          <a:ext cx="5154930" cy="22250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6700" y="2168098"/>
            <a:ext cx="4191000" cy="830997"/>
          </a:xfrm>
          <a:prstGeom prst="rect">
            <a:avLst/>
          </a:prstGeom>
          <a:noFill/>
        </p:spPr>
        <p:txBody>
          <a:bodyPr wrap="square" rtlCol="0">
            <a:spAutoFit/>
          </a:bodyPr>
          <a:lstStyle/>
          <a:p>
            <a:r>
              <a:rPr lang="en-US" sz="2400" dirty="0" smtClean="0"/>
              <a:t>2,000 SF Home in Madras = </a:t>
            </a:r>
            <a:r>
              <a:rPr lang="en-US" sz="2400" b="1" dirty="0" smtClean="0"/>
              <a:t>$298,000</a:t>
            </a:r>
            <a:endParaRPr lang="en-US" sz="2400" b="1" dirty="0"/>
          </a:p>
        </p:txBody>
      </p:sp>
    </p:spTree>
    <p:extLst>
      <p:ext uri="{BB962C8B-B14F-4D97-AF65-F5344CB8AC3E}">
        <p14:creationId xmlns:p14="http://schemas.microsoft.com/office/powerpoint/2010/main" val="2665099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4664"/>
            <a:ext cx="8229600" cy="1676400"/>
          </a:xfrm>
        </p:spPr>
        <p:txBody>
          <a:bodyPr>
            <a:normAutofit fontScale="90000"/>
          </a:bodyPr>
          <a:lstStyle/>
          <a:p>
            <a:pPr algn="ctr"/>
            <a:r>
              <a:rPr lang="en-US" b="1" dirty="0"/>
              <a:t>Misconception:</a:t>
            </a:r>
            <a:r>
              <a:rPr lang="en-US" dirty="0"/>
              <a:t/>
            </a:r>
            <a:br>
              <a:rPr lang="en-US" dirty="0"/>
            </a:br>
            <a:r>
              <a:rPr lang="en-US" dirty="0"/>
              <a:t>“We can’t build because SDCs  and </a:t>
            </a:r>
            <a:r>
              <a:rPr lang="en-US" dirty="0" smtClean="0"/>
              <a:t>permits </a:t>
            </a:r>
            <a:r>
              <a:rPr lang="en-US" dirty="0"/>
              <a:t>are too high !!!”</a:t>
            </a:r>
          </a:p>
        </p:txBody>
      </p:sp>
      <p:graphicFrame>
        <p:nvGraphicFramePr>
          <p:cNvPr id="4" name="Content Placeholder 3" title="Average Cost to "/>
          <p:cNvGraphicFramePr>
            <a:graphicFrameLocks noGrp="1"/>
          </p:cNvGraphicFramePr>
          <p:nvPr>
            <p:ph idx="1"/>
            <p:extLst>
              <p:ext uri="{D42A27DB-BD31-4B8C-83A1-F6EECF244321}">
                <p14:modId xmlns:p14="http://schemas.microsoft.com/office/powerpoint/2010/main" val="1577099990"/>
              </p:ext>
            </p:extLst>
          </p:nvPr>
        </p:nvGraphicFramePr>
        <p:xfrm>
          <a:off x="0" y="1987896"/>
          <a:ext cx="9144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8600" y="2011064"/>
            <a:ext cx="5178021" cy="461665"/>
          </a:xfrm>
          <a:prstGeom prst="rect">
            <a:avLst/>
          </a:prstGeom>
        </p:spPr>
        <p:txBody>
          <a:bodyPr wrap="none">
            <a:spAutoFit/>
          </a:bodyPr>
          <a:lstStyle/>
          <a:p>
            <a:r>
              <a:rPr lang="en-US" sz="2400" b="1" dirty="0"/>
              <a:t>2,000 SF Home in Bend = $375,000</a:t>
            </a:r>
          </a:p>
        </p:txBody>
      </p:sp>
    </p:spTree>
    <p:extLst>
      <p:ext uri="{BB962C8B-B14F-4D97-AF65-F5344CB8AC3E}">
        <p14:creationId xmlns:p14="http://schemas.microsoft.com/office/powerpoint/2010/main" val="1143817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smtClean="0"/>
              <a:t>Misconception: </a:t>
            </a:r>
            <a:r>
              <a:rPr lang="en-US" dirty="0" smtClean="0"/>
              <a:t>“I pay my taxes, why do I need to pay SDCs??!!”</a:t>
            </a:r>
            <a:endParaRPr lang="en-US" dirty="0"/>
          </a:p>
        </p:txBody>
      </p:sp>
      <p:sp>
        <p:nvSpPr>
          <p:cNvPr id="2" name="Content Placeholder 1"/>
          <p:cNvSpPr>
            <a:spLocks noGrp="1"/>
          </p:cNvSpPr>
          <p:nvPr>
            <p:ph idx="1"/>
          </p:nvPr>
        </p:nvSpPr>
        <p:spPr>
          <a:xfrm>
            <a:off x="457200" y="2514600"/>
            <a:ext cx="8229600" cy="3581400"/>
          </a:xfrm>
        </p:spPr>
        <p:txBody>
          <a:bodyPr>
            <a:normAutofit fontScale="92500" lnSpcReduction="20000"/>
          </a:bodyPr>
          <a:lstStyle/>
          <a:p>
            <a:pPr marL="0" indent="0">
              <a:buNone/>
            </a:pPr>
            <a:endParaRPr lang="en-US" dirty="0"/>
          </a:p>
          <a:p>
            <a:r>
              <a:rPr lang="en-US" dirty="0" smtClean="0"/>
              <a:t>Transportation Revenues:</a:t>
            </a:r>
          </a:p>
          <a:p>
            <a:pPr lvl="1"/>
            <a:r>
              <a:rPr lang="en-US" dirty="0" smtClean="0"/>
              <a:t>Franchise Fees</a:t>
            </a:r>
          </a:p>
          <a:p>
            <a:pPr lvl="1"/>
            <a:r>
              <a:rPr lang="en-US" dirty="0" smtClean="0"/>
              <a:t>Gas Tax</a:t>
            </a:r>
          </a:p>
          <a:p>
            <a:pPr lvl="1"/>
            <a:r>
              <a:rPr lang="en-US" dirty="0" smtClean="0"/>
              <a:t>Other Taxes (Liquor, Cigarette)</a:t>
            </a:r>
          </a:p>
          <a:p>
            <a:r>
              <a:rPr lang="en-US" dirty="0" smtClean="0"/>
              <a:t>Park Revenues:</a:t>
            </a:r>
          </a:p>
          <a:p>
            <a:pPr lvl="1"/>
            <a:r>
              <a:rPr lang="en-US" dirty="0" smtClean="0"/>
              <a:t>5% of Property Taxes to Parks.  95% of Property Taxes to PD</a:t>
            </a:r>
          </a:p>
          <a:p>
            <a:r>
              <a:rPr lang="en-US" dirty="0" smtClean="0"/>
              <a:t>Water and Waste Water Revenue:</a:t>
            </a:r>
          </a:p>
          <a:p>
            <a:pPr lvl="1"/>
            <a:r>
              <a:rPr lang="en-US" dirty="0" smtClean="0"/>
              <a:t>User Fees</a:t>
            </a:r>
          </a:p>
          <a:p>
            <a:r>
              <a:rPr lang="en-US" dirty="0" err="1" smtClean="0"/>
              <a:t>Stormwater</a:t>
            </a:r>
            <a:r>
              <a:rPr lang="en-US" dirty="0" smtClean="0"/>
              <a:t>:</a:t>
            </a:r>
          </a:p>
          <a:p>
            <a:pPr lvl="1"/>
            <a:r>
              <a:rPr lang="en-US" dirty="0" smtClean="0"/>
              <a:t>Non-Existent</a:t>
            </a:r>
          </a:p>
          <a:p>
            <a:pPr marL="0" indent="0">
              <a:buNone/>
            </a:pPr>
            <a:endParaRPr lang="en-US" dirty="0"/>
          </a:p>
          <a:p>
            <a:pPr marL="0" indent="0">
              <a:buNone/>
            </a:pPr>
            <a:endParaRPr lang="en-US" dirty="0" smtClean="0"/>
          </a:p>
          <a:p>
            <a:pPr marL="0" indent="0">
              <a:buNone/>
            </a:pPr>
            <a:endParaRPr lang="en-US" dirty="0"/>
          </a:p>
        </p:txBody>
      </p:sp>
      <p:sp>
        <p:nvSpPr>
          <p:cNvPr id="5" name="Rectangle 4"/>
          <p:cNvSpPr/>
          <p:nvPr/>
        </p:nvSpPr>
        <p:spPr>
          <a:xfrm>
            <a:off x="533400" y="1676400"/>
            <a:ext cx="8001000" cy="923330"/>
          </a:xfrm>
          <a:prstGeom prst="rect">
            <a:avLst/>
          </a:prstGeom>
        </p:spPr>
        <p:txBody>
          <a:bodyPr wrap="square">
            <a:spAutoFit/>
          </a:bodyPr>
          <a:lstStyle/>
          <a:p>
            <a:pPr>
              <a:buFontTx/>
              <a:buNone/>
            </a:pPr>
            <a:r>
              <a:rPr lang="en-US" altLang="en-US" b="1" dirty="0"/>
              <a:t>ORS 223.297 - 314</a:t>
            </a:r>
            <a:r>
              <a:rPr lang="en-US" altLang="en-US" dirty="0"/>
              <a:t>, known as </a:t>
            </a:r>
            <a:r>
              <a:rPr lang="en-US" altLang="en-US" i="1" dirty="0"/>
              <a:t>the SDC Act</a:t>
            </a:r>
            <a:r>
              <a:rPr lang="en-US" altLang="en-US" dirty="0"/>
              <a:t>, provides “a uniform framework for the imposition of system development charges by governmental units” and establishes </a:t>
            </a:r>
            <a:r>
              <a:rPr lang="en-US" altLang="en-US" u="sng" dirty="0"/>
              <a:t>“that the charges may be used only for capital improvements.”</a:t>
            </a:r>
          </a:p>
        </p:txBody>
      </p:sp>
    </p:spTree>
    <p:extLst>
      <p:ext uri="{BB962C8B-B14F-4D97-AF65-F5344CB8AC3E}">
        <p14:creationId xmlns:p14="http://schemas.microsoft.com/office/powerpoint/2010/main" val="2122169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Misconception: </a:t>
            </a:r>
            <a:r>
              <a:rPr lang="en-US" dirty="0"/>
              <a:t>“I pay my taxes, why do I need to pay SDCs??!!”</a:t>
            </a:r>
          </a:p>
        </p:txBody>
      </p:sp>
      <p:sp>
        <p:nvSpPr>
          <p:cNvPr id="2" name="Content Placeholder 1"/>
          <p:cNvSpPr>
            <a:spLocks noGrp="1"/>
          </p:cNvSpPr>
          <p:nvPr>
            <p:ph idx="1"/>
          </p:nvPr>
        </p:nvSpPr>
        <p:spPr/>
        <p:txBody>
          <a:bodyPr>
            <a:normAutofit fontScale="92500" lnSpcReduction="20000"/>
          </a:bodyPr>
          <a:lstStyle/>
          <a:p>
            <a:r>
              <a:rPr lang="en-US" dirty="0" smtClean="0"/>
              <a:t>Transportation Need.</a:t>
            </a:r>
          </a:p>
          <a:p>
            <a:pPr lvl="1"/>
            <a:r>
              <a:rPr lang="en-US" dirty="0" smtClean="0"/>
              <a:t>Debt Service ($929,000); $5.6 million in deferred maintenance.</a:t>
            </a:r>
          </a:p>
          <a:p>
            <a:pPr lvl="1"/>
            <a:r>
              <a:rPr lang="en-US" dirty="0" smtClean="0"/>
              <a:t>Need $600k per year to maintain hold the decline for 20 years.</a:t>
            </a:r>
          </a:p>
          <a:p>
            <a:pPr lvl="1"/>
            <a:r>
              <a:rPr lang="en-US" dirty="0" smtClean="0"/>
              <a:t>$13.3 million to pave gravel roads to non-City standards.</a:t>
            </a:r>
          </a:p>
          <a:p>
            <a:pPr lvl="1"/>
            <a:r>
              <a:rPr lang="en-US" dirty="0" smtClean="0"/>
              <a:t>$24.7 million to pave gravel roads to City standards.</a:t>
            </a:r>
          </a:p>
          <a:p>
            <a:r>
              <a:rPr lang="en-US" dirty="0" smtClean="0"/>
              <a:t>Wastewater Need.</a:t>
            </a:r>
          </a:p>
          <a:p>
            <a:pPr lvl="1"/>
            <a:r>
              <a:rPr lang="en-US" dirty="0" smtClean="0"/>
              <a:t>WW is for debt service ($10.49 million – 1990s - 2009)</a:t>
            </a:r>
          </a:p>
          <a:p>
            <a:pPr lvl="1"/>
            <a:r>
              <a:rPr lang="en-US" dirty="0" smtClean="0"/>
              <a:t>$3,000,000 to repair.</a:t>
            </a:r>
          </a:p>
          <a:p>
            <a:pPr lvl="1"/>
            <a:r>
              <a:rPr lang="en-US" dirty="0" smtClean="0"/>
              <a:t>$5,000,000 to replace. </a:t>
            </a:r>
          </a:p>
          <a:p>
            <a:pPr lvl="1"/>
            <a:r>
              <a:rPr lang="en-US" dirty="0" smtClean="0"/>
              <a:t>$25,000,000 to expand.</a:t>
            </a:r>
          </a:p>
          <a:p>
            <a:r>
              <a:rPr lang="en-US" dirty="0" smtClean="0"/>
              <a:t>Parks Need</a:t>
            </a:r>
          </a:p>
          <a:p>
            <a:pPr lvl="1"/>
            <a:r>
              <a:rPr lang="en-US" dirty="0" smtClean="0"/>
              <a:t>Willow Creek Trail System</a:t>
            </a:r>
          </a:p>
          <a:p>
            <a:pPr lvl="1"/>
            <a:r>
              <a:rPr lang="en-US" dirty="0" smtClean="0"/>
              <a:t>Existing Park Expansions</a:t>
            </a:r>
          </a:p>
          <a:p>
            <a:pPr lvl="1"/>
            <a:r>
              <a:rPr lang="en-US" dirty="0" smtClean="0"/>
              <a:t>New Parks</a:t>
            </a:r>
          </a:p>
          <a:p>
            <a:r>
              <a:rPr lang="en-US" dirty="0" smtClean="0"/>
              <a:t>Water CIP list</a:t>
            </a:r>
          </a:p>
          <a:p>
            <a:pPr lvl="1"/>
            <a:r>
              <a:rPr lang="en-US" dirty="0" smtClean="0"/>
              <a:t>Waterline projects $2.1 million</a:t>
            </a:r>
          </a:p>
          <a:p>
            <a:pPr lvl="1"/>
            <a:endParaRPr lang="en-US" sz="2800" dirty="0"/>
          </a:p>
          <a:p>
            <a:pPr lvl="1"/>
            <a:endParaRPr lang="en-US" dirty="0" smtClean="0"/>
          </a:p>
          <a:p>
            <a:pPr lvl="1"/>
            <a:endParaRPr lang="en-US" dirty="0" smtClean="0"/>
          </a:p>
        </p:txBody>
      </p:sp>
    </p:spTree>
    <p:extLst>
      <p:ext uri="{BB962C8B-B14F-4D97-AF65-F5344CB8AC3E}">
        <p14:creationId xmlns:p14="http://schemas.microsoft.com/office/powerpoint/2010/main" val="3959722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a:t>Misconception:  </a:t>
            </a:r>
            <a:r>
              <a:rPr lang="en-US" dirty="0"/>
              <a:t>“SDC’s in Madras are higher than other jurisdictions in C.O.”!!!!</a:t>
            </a:r>
          </a:p>
        </p:txBody>
      </p:sp>
      <p:sp>
        <p:nvSpPr>
          <p:cNvPr id="6" name="TextBox 5"/>
          <p:cNvSpPr txBox="1"/>
          <p:nvPr/>
        </p:nvSpPr>
        <p:spPr>
          <a:xfrm>
            <a:off x="228600" y="1752600"/>
            <a:ext cx="86106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2,000 SF Home on a 7,500 SF Lot with a 5/8” x ¾” Water Meter, Sewer Service and 3,000 SF of Impervious Surface</a:t>
            </a:r>
          </a:p>
        </p:txBody>
      </p:sp>
      <p:graphicFrame>
        <p:nvGraphicFramePr>
          <p:cNvPr id="11" name="Object 10"/>
          <p:cNvGraphicFramePr>
            <a:graphicFrameLocks noChangeAspect="1"/>
          </p:cNvGraphicFramePr>
          <p:nvPr>
            <p:extLst>
              <p:ext uri="{D42A27DB-BD31-4B8C-83A1-F6EECF244321}">
                <p14:modId xmlns:p14="http://schemas.microsoft.com/office/powerpoint/2010/main" val="1022015841"/>
              </p:ext>
            </p:extLst>
          </p:nvPr>
        </p:nvGraphicFramePr>
        <p:xfrm>
          <a:off x="162521" y="1752600"/>
          <a:ext cx="8742758" cy="5229317"/>
        </p:xfrm>
        <a:graphic>
          <a:graphicData uri="http://schemas.openxmlformats.org/presentationml/2006/ole">
            <mc:AlternateContent xmlns:mc="http://schemas.openxmlformats.org/markup-compatibility/2006">
              <mc:Choice xmlns:v="urn:schemas-microsoft-com:vml" Requires="v">
                <p:oleObj spid="_x0000_s1046" name="Worksheet" r:id="rId4" imgW="8458186" imgH="5768280" progId="Excel.Sheet.12">
                  <p:embed/>
                </p:oleObj>
              </mc:Choice>
              <mc:Fallback>
                <p:oleObj name="Worksheet" r:id="rId4" imgW="8458186" imgH="5768280" progId="Excel.Sheet.12">
                  <p:embed/>
                  <p:pic>
                    <p:nvPicPr>
                      <p:cNvPr id="0" name=""/>
                      <p:cNvPicPr/>
                      <p:nvPr/>
                    </p:nvPicPr>
                    <p:blipFill>
                      <a:blip r:embed="rId5"/>
                      <a:stretch>
                        <a:fillRect/>
                      </a:stretch>
                    </p:blipFill>
                    <p:spPr>
                      <a:xfrm>
                        <a:off x="162521" y="1752600"/>
                        <a:ext cx="8742758" cy="5229317"/>
                      </a:xfrm>
                      <a:prstGeom prst="rect">
                        <a:avLst/>
                      </a:prstGeom>
                    </p:spPr>
                  </p:pic>
                </p:oleObj>
              </mc:Fallback>
            </mc:AlternateContent>
          </a:graphicData>
        </a:graphic>
      </p:graphicFrame>
    </p:spTree>
    <p:extLst>
      <p:ext uri="{BB962C8B-B14F-4D97-AF65-F5344CB8AC3E}">
        <p14:creationId xmlns:p14="http://schemas.microsoft.com/office/powerpoint/2010/main" val="2647427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smtClean="0"/>
              <a:t>Misconception:  </a:t>
            </a:r>
            <a:r>
              <a:rPr lang="en-US" dirty="0" smtClean="0"/>
              <a:t>“SDC’s in Madras are higher than other jurisdictions in C.O.”!!!!</a:t>
            </a:r>
            <a:endParaRPr lang="en-US" dirty="0"/>
          </a:p>
        </p:txBody>
      </p:sp>
      <p:sp>
        <p:nvSpPr>
          <p:cNvPr id="2" name="Content Placeholder 1"/>
          <p:cNvSpPr>
            <a:spLocks noGrp="1"/>
          </p:cNvSpPr>
          <p:nvPr>
            <p:ph idx="1"/>
          </p:nvPr>
        </p:nvSpPr>
        <p:spPr/>
        <p:txBody>
          <a:bodyPr>
            <a:normAutofit/>
          </a:bodyPr>
          <a:lstStyle/>
          <a:p>
            <a:pPr marL="0" indent="0">
              <a:buNone/>
            </a:pPr>
            <a:r>
              <a:rPr lang="en-US" sz="2800" dirty="0" smtClean="0"/>
              <a:t>The City can’t waive SDCs due to annual debt service requirements.</a:t>
            </a:r>
          </a:p>
          <a:p>
            <a:pPr marL="0" indent="0">
              <a:buNone/>
            </a:pPr>
            <a:r>
              <a:rPr lang="en-US" sz="2800" u="sng" dirty="0" smtClean="0"/>
              <a:t>2010</a:t>
            </a:r>
          </a:p>
          <a:p>
            <a:r>
              <a:rPr lang="en-US" dirty="0" smtClean="0"/>
              <a:t>Reduced SDCs by 20%</a:t>
            </a:r>
          </a:p>
          <a:p>
            <a:r>
              <a:rPr lang="en-US" dirty="0" smtClean="0"/>
              <a:t>No increases to SDCs for 3 years</a:t>
            </a:r>
          </a:p>
          <a:p>
            <a:r>
              <a:rPr lang="en-US" dirty="0" smtClean="0"/>
              <a:t>Provided Deferred Payment Option</a:t>
            </a:r>
          </a:p>
          <a:p>
            <a:r>
              <a:rPr lang="en-US" dirty="0" smtClean="0"/>
              <a:t>No SDCs for Temporary Uses (24 mo.)</a:t>
            </a:r>
          </a:p>
          <a:p>
            <a:r>
              <a:rPr lang="en-US" dirty="0" smtClean="0"/>
              <a:t>Payment Plan for Changes in Use</a:t>
            </a:r>
          </a:p>
        </p:txBody>
      </p:sp>
    </p:spTree>
    <p:extLst>
      <p:ext uri="{BB962C8B-B14F-4D97-AF65-F5344CB8AC3E}">
        <p14:creationId xmlns:p14="http://schemas.microsoft.com/office/powerpoint/2010/main" val="2010522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Resources</a:t>
            </a:r>
            <a:endParaRPr lang="en-US" dirty="0"/>
          </a:p>
        </p:txBody>
      </p:sp>
      <p:sp>
        <p:nvSpPr>
          <p:cNvPr id="2" name="Content Placeholder 1"/>
          <p:cNvSpPr>
            <a:spLocks noGrp="1"/>
          </p:cNvSpPr>
          <p:nvPr>
            <p:ph idx="1"/>
          </p:nvPr>
        </p:nvSpPr>
        <p:spPr/>
        <p:txBody>
          <a:bodyPr/>
          <a:lstStyle/>
          <a:p>
            <a:r>
              <a:rPr lang="en-US" dirty="0" smtClean="0"/>
              <a:t>Pre-development meetings and estimates</a:t>
            </a:r>
          </a:p>
          <a:p>
            <a:r>
              <a:rPr lang="en-US" dirty="0" smtClean="0"/>
              <a:t>SDC Self-Help Worksheet</a:t>
            </a:r>
          </a:p>
          <a:p>
            <a:r>
              <a:rPr lang="en-US" dirty="0" smtClean="0"/>
              <a:t>Payment plans for change of use</a:t>
            </a:r>
          </a:p>
          <a:p>
            <a:r>
              <a:rPr lang="en-US" dirty="0" smtClean="0"/>
              <a:t>SDC deferral for new construction</a:t>
            </a:r>
          </a:p>
          <a:p>
            <a:r>
              <a:rPr lang="en-US" dirty="0" smtClean="0"/>
              <a:t>Discount if paid at time of building permit</a:t>
            </a:r>
          </a:p>
          <a:p>
            <a:endParaRPr lang="en-US" dirty="0"/>
          </a:p>
        </p:txBody>
      </p:sp>
    </p:spTree>
    <p:extLst>
      <p:ext uri="{BB962C8B-B14F-4D97-AF65-F5344CB8AC3E}">
        <p14:creationId xmlns:p14="http://schemas.microsoft.com/office/powerpoint/2010/main" val="3026678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4" name="Picture 2" descr="C:\- ActiveProjects\11499 - Madras\photos\IMG_035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071" b="11320"/>
          <a:stretch/>
        </p:blipFill>
        <p:spPr bwMode="auto">
          <a:xfrm>
            <a:off x="2818079" y="1752600"/>
            <a:ext cx="3545941" cy="40544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279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dirty="0" smtClean="0"/>
              <a:t>Question?</a:t>
            </a:r>
            <a:endParaRPr lang="en-US" sz="5400" dirty="0"/>
          </a:p>
        </p:txBody>
      </p:sp>
      <p:sp>
        <p:nvSpPr>
          <p:cNvPr id="2" name="Content Placeholder 1"/>
          <p:cNvSpPr>
            <a:spLocks noGrp="1"/>
          </p:cNvSpPr>
          <p:nvPr>
            <p:ph idx="1"/>
          </p:nvPr>
        </p:nvSpPr>
        <p:spPr>
          <a:xfrm>
            <a:off x="457200" y="2133600"/>
            <a:ext cx="8229600" cy="3962400"/>
          </a:xfrm>
        </p:spPr>
        <p:txBody>
          <a:bodyPr/>
          <a:lstStyle/>
          <a:p>
            <a:pPr marL="0" indent="0" algn="ctr">
              <a:buNone/>
            </a:pPr>
            <a:r>
              <a:rPr lang="en-US" sz="3200" dirty="0" smtClean="0"/>
              <a:t>#1 – Why are System Development Charges needed???</a:t>
            </a:r>
          </a:p>
          <a:p>
            <a:pPr marL="0" indent="0">
              <a:buNone/>
            </a:pPr>
            <a:endParaRPr lang="en-US" sz="3200" dirty="0"/>
          </a:p>
          <a:p>
            <a:pPr marL="0" indent="0" algn="ctr">
              <a:buNone/>
            </a:pPr>
            <a:r>
              <a:rPr lang="en-US" sz="3200" dirty="0" smtClean="0"/>
              <a:t>#2 – Are System Development Charges in Madras Fair and Reasonable???</a:t>
            </a:r>
            <a:endParaRPr lang="en-US" sz="3200" dirty="0"/>
          </a:p>
          <a:p>
            <a:endParaRPr lang="en-US" dirty="0"/>
          </a:p>
        </p:txBody>
      </p:sp>
    </p:spTree>
    <p:extLst>
      <p:ext uri="{BB962C8B-B14F-4D97-AF65-F5344CB8AC3E}">
        <p14:creationId xmlns:p14="http://schemas.microsoft.com/office/powerpoint/2010/main" val="143280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Overview </a:t>
            </a:r>
            <a:endParaRPr lang="en-US" dirty="0"/>
          </a:p>
        </p:txBody>
      </p:sp>
      <p:sp>
        <p:nvSpPr>
          <p:cNvPr id="2" name="Content Placeholder 1"/>
          <p:cNvSpPr>
            <a:spLocks noGrp="1"/>
          </p:cNvSpPr>
          <p:nvPr>
            <p:ph idx="1"/>
          </p:nvPr>
        </p:nvSpPr>
        <p:spPr/>
        <p:txBody>
          <a:bodyPr>
            <a:normAutofit/>
          </a:bodyPr>
          <a:lstStyle/>
          <a:p>
            <a:r>
              <a:rPr lang="en-US" dirty="0" smtClean="0"/>
              <a:t>What is a System Development </a:t>
            </a:r>
            <a:r>
              <a:rPr lang="en-US" dirty="0"/>
              <a:t>Charge? </a:t>
            </a:r>
            <a:endParaRPr lang="en-US" dirty="0" smtClean="0"/>
          </a:p>
          <a:p>
            <a:r>
              <a:rPr lang="en-US" dirty="0" smtClean="0"/>
              <a:t>History </a:t>
            </a:r>
            <a:r>
              <a:rPr lang="en-US" dirty="0"/>
              <a:t>of SDC’s in Oregon</a:t>
            </a:r>
            <a:r>
              <a:rPr lang="en-US" dirty="0" smtClean="0"/>
              <a:t>.</a:t>
            </a:r>
          </a:p>
          <a:p>
            <a:r>
              <a:rPr lang="en-US" dirty="0" smtClean="0"/>
              <a:t>How do Jurisdictions Develop a SDC Fee (Methodology, Debt, Capital Improvement List)?  </a:t>
            </a:r>
          </a:p>
          <a:p>
            <a:r>
              <a:rPr lang="en-US" dirty="0" smtClean="0"/>
              <a:t>What are the Variables Associated With Assessing  SDC’s (i.e. Credits, Communities, City Economic Development Goals)</a:t>
            </a:r>
          </a:p>
          <a:p>
            <a:r>
              <a:rPr lang="en-US" dirty="0" smtClean="0"/>
              <a:t>Misconceptions</a:t>
            </a:r>
          </a:p>
          <a:p>
            <a:r>
              <a:rPr lang="en-US" dirty="0" smtClean="0"/>
              <a:t>Resources (SDC  Brochure, Self-Help Worksheet, Pre-Development Team Meetings, Post Trip Count)</a:t>
            </a:r>
          </a:p>
          <a:p>
            <a:r>
              <a:rPr lang="en-US" dirty="0" smtClean="0"/>
              <a:t>Questions and Comments.</a:t>
            </a:r>
          </a:p>
        </p:txBody>
      </p:sp>
    </p:spTree>
    <p:extLst>
      <p:ext uri="{BB962C8B-B14F-4D97-AF65-F5344CB8AC3E}">
        <p14:creationId xmlns:p14="http://schemas.microsoft.com/office/powerpoint/2010/main" val="3400378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an SDC?		</a:t>
            </a:r>
            <a:endParaRPr lang="en-US" dirty="0"/>
          </a:p>
        </p:txBody>
      </p:sp>
      <p:sp>
        <p:nvSpPr>
          <p:cNvPr id="2" name="Content Placeholder 1"/>
          <p:cNvSpPr>
            <a:spLocks noGrp="1"/>
          </p:cNvSpPr>
          <p:nvPr>
            <p:ph idx="1"/>
          </p:nvPr>
        </p:nvSpPr>
        <p:spPr/>
        <p:txBody>
          <a:bodyPr>
            <a:normAutofit/>
          </a:bodyPr>
          <a:lstStyle/>
          <a:p>
            <a:r>
              <a:rPr lang="en-US" i="1" dirty="0" smtClean="0"/>
              <a:t>“System Development Charges (SDCs) are one-time charges on new development, and certain types of redevelopment, to help pay for existing and planned infrastructure to serve the development….  Under ORS 223.297 to 223.314, SDCs may be used for capital improvements for:”</a:t>
            </a:r>
          </a:p>
          <a:p>
            <a:pPr lvl="1"/>
            <a:r>
              <a:rPr lang="en-US" dirty="0" smtClean="0"/>
              <a:t>Water supply, treatment and distribution</a:t>
            </a:r>
          </a:p>
          <a:p>
            <a:pPr lvl="1"/>
            <a:r>
              <a:rPr lang="en-US" dirty="0" smtClean="0"/>
              <a:t>WW collection, transmission, treatment and disposal</a:t>
            </a:r>
          </a:p>
          <a:p>
            <a:pPr lvl="1"/>
            <a:r>
              <a:rPr lang="en-US" dirty="0" smtClean="0"/>
              <a:t>Drainage and flood control</a:t>
            </a:r>
          </a:p>
          <a:p>
            <a:pPr lvl="1"/>
            <a:r>
              <a:rPr lang="en-US" dirty="0" smtClean="0"/>
              <a:t>Transportation</a:t>
            </a:r>
          </a:p>
          <a:p>
            <a:pPr lvl="1"/>
            <a:r>
              <a:rPr lang="en-US" dirty="0" smtClean="0"/>
              <a:t>Parks and Recreation.		       </a:t>
            </a:r>
            <a:r>
              <a:rPr lang="en-US" sz="2000" dirty="0" smtClean="0"/>
              <a:t>(State of Oregon Website)</a:t>
            </a:r>
            <a:endParaRPr lang="en-US" sz="2000" dirty="0"/>
          </a:p>
        </p:txBody>
      </p:sp>
    </p:spTree>
    <p:extLst>
      <p:ext uri="{BB962C8B-B14F-4D97-AF65-F5344CB8AC3E}">
        <p14:creationId xmlns:p14="http://schemas.microsoft.com/office/powerpoint/2010/main" val="2820375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524004"/>
            <a:ext cx="7848600" cy="595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332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History of SDC’s (enacted in 1989)</a:t>
            </a:r>
            <a:endParaRPr lang="en-US" dirty="0"/>
          </a:p>
        </p:txBody>
      </p:sp>
      <p:sp>
        <p:nvSpPr>
          <p:cNvPr id="2" name="Content Placeholder 1"/>
          <p:cNvSpPr>
            <a:spLocks noGrp="1"/>
          </p:cNvSpPr>
          <p:nvPr>
            <p:ph idx="1"/>
          </p:nvPr>
        </p:nvSpPr>
        <p:spPr>
          <a:xfrm>
            <a:off x="457200" y="1524000"/>
            <a:ext cx="8382000" cy="4572000"/>
          </a:xfrm>
        </p:spPr>
        <p:txBody>
          <a:bodyPr>
            <a:normAutofit/>
          </a:bodyPr>
          <a:lstStyle/>
          <a:p>
            <a:pPr marL="0" indent="0">
              <a:buNone/>
            </a:pPr>
            <a:r>
              <a:rPr lang="en-US" dirty="0" smtClean="0"/>
              <a:t>Measures Affecting Funding Available for Infrastructure :</a:t>
            </a:r>
          </a:p>
          <a:p>
            <a:pPr marL="365760" lvl="1" indent="0">
              <a:buNone/>
            </a:pPr>
            <a:r>
              <a:rPr lang="en-US" dirty="0" smtClean="0"/>
              <a:t>Federal Grants For Infrastructure Declining (1980’s)</a:t>
            </a:r>
          </a:p>
          <a:p>
            <a:pPr marL="365760" lvl="1" indent="0">
              <a:buNone/>
            </a:pPr>
            <a:r>
              <a:rPr lang="en-US" dirty="0" smtClean="0"/>
              <a:t>Gas Tax Insufficient</a:t>
            </a:r>
          </a:p>
          <a:p>
            <a:pPr marL="365760" lvl="1" indent="0">
              <a:buNone/>
            </a:pPr>
            <a:r>
              <a:rPr lang="en-US" dirty="0" smtClean="0"/>
              <a:t>Measure </a:t>
            </a:r>
            <a:r>
              <a:rPr lang="en-US" dirty="0"/>
              <a:t>5: </a:t>
            </a:r>
            <a:r>
              <a:rPr lang="en-US" dirty="0" smtClean="0"/>
              <a:t> (1990)</a:t>
            </a:r>
          </a:p>
          <a:p>
            <a:pPr lvl="2"/>
            <a:r>
              <a:rPr lang="en-US" dirty="0" smtClean="0"/>
              <a:t>Cities are limited levying no </a:t>
            </a:r>
            <a:r>
              <a:rPr lang="en-US" dirty="0"/>
              <a:t>more than $10.00 per $1,000 of market </a:t>
            </a:r>
            <a:r>
              <a:rPr lang="en-US" dirty="0" smtClean="0"/>
              <a:t>value per property.</a:t>
            </a:r>
          </a:p>
          <a:p>
            <a:pPr marL="365760" lvl="1" indent="0">
              <a:buNone/>
            </a:pPr>
            <a:r>
              <a:rPr lang="en-US" dirty="0" smtClean="0"/>
              <a:t>Measure 50: (1997)</a:t>
            </a:r>
          </a:p>
          <a:p>
            <a:pPr lvl="2"/>
            <a:r>
              <a:rPr lang="en-US" dirty="0"/>
              <a:t>A cap on assessed value growth of 3% annually, except for </a:t>
            </a:r>
            <a:r>
              <a:rPr lang="en-US" dirty="0" smtClean="0"/>
              <a:t>new construction</a:t>
            </a:r>
            <a:r>
              <a:rPr lang="en-US" dirty="0"/>
              <a:t>, subdivision, remodeling, rezoning, loss of </a:t>
            </a:r>
            <a:r>
              <a:rPr lang="en-US" dirty="0" smtClean="0"/>
              <a:t>special assessment </a:t>
            </a:r>
            <a:r>
              <a:rPr lang="en-US" dirty="0"/>
              <a:t>or exemption</a:t>
            </a:r>
            <a:r>
              <a:rPr lang="en-US" dirty="0" smtClean="0"/>
              <a:t>;</a:t>
            </a:r>
          </a:p>
          <a:p>
            <a:pPr marL="777240" lvl="2" indent="0">
              <a:buNone/>
            </a:pPr>
            <a:endParaRPr lang="en-US" dirty="0" smtClean="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410200"/>
            <a:ext cx="1981201" cy="990599"/>
          </a:xfrm>
          <a:prstGeom prst="rect">
            <a:avLst/>
          </a:prstGeom>
          <a:noFill/>
          <a:ln>
            <a:noFill/>
          </a:ln>
          <a:effectLst>
            <a:glow rad="63500">
              <a:schemeClr val="tx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410199"/>
            <a:ext cx="2438400" cy="982143"/>
          </a:xfrm>
          <a:prstGeom prst="rect">
            <a:avLst/>
          </a:prstGeom>
          <a:noFill/>
          <a:ln>
            <a:noFill/>
          </a:ln>
          <a:effectLst>
            <a:glow rad="63500">
              <a:schemeClr val="tx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410200"/>
            <a:ext cx="1671076" cy="982143"/>
          </a:xfrm>
          <a:prstGeom prst="rect">
            <a:avLst/>
          </a:prstGeom>
          <a:noFill/>
          <a:ln>
            <a:noFill/>
          </a:ln>
          <a:effectLst>
            <a:glow rad="63500">
              <a:schemeClr val="tx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180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The SDC Calculation	</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1000" y="1828800"/>
            <a:ext cx="8413199" cy="410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67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Madras SDC Fee Methodology	</a:t>
            </a:r>
            <a:endParaRPr lang="en-US" dirty="0"/>
          </a:p>
        </p:txBody>
      </p:sp>
      <p:sp>
        <p:nvSpPr>
          <p:cNvPr id="2" name="Content Placeholder 1"/>
          <p:cNvSpPr>
            <a:spLocks noGrp="1"/>
          </p:cNvSpPr>
          <p:nvPr>
            <p:ph idx="1"/>
          </p:nvPr>
        </p:nvSpPr>
        <p:spPr/>
        <p:txBody>
          <a:bodyPr>
            <a:normAutofit/>
          </a:bodyPr>
          <a:lstStyle/>
          <a:p>
            <a:r>
              <a:rPr lang="en-US" b="1" u="sng" dirty="0">
                <a:solidFill>
                  <a:srgbClr val="FF0000"/>
                </a:solidFill>
              </a:rPr>
              <a:t>Transportation:</a:t>
            </a:r>
            <a:r>
              <a:rPr lang="en-US" b="1" u="sng" dirty="0" smtClean="0">
                <a:solidFill>
                  <a:srgbClr val="FF0000"/>
                </a:solidFill>
              </a:rPr>
              <a:t>  </a:t>
            </a:r>
            <a:r>
              <a:rPr lang="en-US" dirty="0" smtClean="0"/>
              <a:t>Assess based on Peak Hour Trip generated utilizing the ITE Manual.</a:t>
            </a:r>
          </a:p>
          <a:p>
            <a:r>
              <a:rPr lang="en-US" b="1" u="sng" dirty="0" smtClean="0">
                <a:solidFill>
                  <a:srgbClr val="FF0000"/>
                </a:solidFill>
              </a:rPr>
              <a:t>Parks: </a:t>
            </a:r>
            <a:r>
              <a:rPr lang="en-US" dirty="0" smtClean="0"/>
              <a:t>Assess per dwelling, apartment unit, or new business</a:t>
            </a:r>
          </a:p>
          <a:p>
            <a:r>
              <a:rPr lang="en-US" b="1" u="sng" dirty="0" smtClean="0">
                <a:solidFill>
                  <a:srgbClr val="FF0000"/>
                </a:solidFill>
              </a:rPr>
              <a:t>Water: </a:t>
            </a:r>
            <a:r>
              <a:rPr lang="en-US" dirty="0" smtClean="0"/>
              <a:t>Based on water meter size 5/8” x ¾” = 1 Unit</a:t>
            </a:r>
          </a:p>
          <a:p>
            <a:r>
              <a:rPr lang="en-US" b="1" u="sng" dirty="0" smtClean="0">
                <a:solidFill>
                  <a:srgbClr val="FF0000"/>
                </a:solidFill>
              </a:rPr>
              <a:t>WW:  </a:t>
            </a:r>
            <a:r>
              <a:rPr lang="en-US" dirty="0" smtClean="0"/>
              <a:t>Based on water meter size 5/8” x ¾” = 1 Unit</a:t>
            </a:r>
          </a:p>
          <a:p>
            <a:r>
              <a:rPr lang="en-US" b="1" u="sng" dirty="0" smtClean="0">
                <a:solidFill>
                  <a:srgbClr val="FF0000"/>
                </a:solidFill>
              </a:rPr>
              <a:t>Storm:  </a:t>
            </a:r>
            <a:r>
              <a:rPr lang="en-US" dirty="0" smtClean="0"/>
              <a:t>Assess for every 3,000 square feet of impervious surface.</a:t>
            </a:r>
          </a:p>
          <a:p>
            <a:endParaRPr lang="en-US" dirty="0" smtClean="0"/>
          </a:p>
        </p:txBody>
      </p:sp>
    </p:spTree>
    <p:extLst>
      <p:ext uri="{BB962C8B-B14F-4D97-AF65-F5344CB8AC3E}">
        <p14:creationId xmlns:p14="http://schemas.microsoft.com/office/powerpoint/2010/main" val="1439583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ormAutofit/>
          </a:bodyPr>
          <a:lstStyle/>
          <a:p>
            <a:pPr algn="ctr"/>
            <a:r>
              <a:rPr lang="en-US" dirty="0" smtClean="0"/>
              <a:t>Variables with Assessing an SDC</a:t>
            </a:r>
            <a:endParaRPr lang="en-US" dirty="0"/>
          </a:p>
        </p:txBody>
      </p:sp>
      <p:sp>
        <p:nvSpPr>
          <p:cNvPr id="2" name="Content Placeholder 1"/>
          <p:cNvSpPr>
            <a:spLocks noGrp="1"/>
          </p:cNvSpPr>
          <p:nvPr>
            <p:ph idx="1"/>
          </p:nvPr>
        </p:nvSpPr>
        <p:spPr>
          <a:xfrm>
            <a:off x="533400" y="1828800"/>
            <a:ext cx="8153400" cy="3886200"/>
          </a:xfrm>
        </p:spPr>
        <p:txBody>
          <a:bodyPr/>
          <a:lstStyle/>
          <a:p>
            <a:r>
              <a:rPr lang="en-US" sz="2800" dirty="0" smtClean="0"/>
              <a:t>Capital Improvement Plans</a:t>
            </a:r>
          </a:p>
          <a:p>
            <a:r>
              <a:rPr lang="en-US" sz="2800" dirty="0" smtClean="0"/>
              <a:t>Credits</a:t>
            </a:r>
          </a:p>
          <a:p>
            <a:pPr lvl="1"/>
            <a:r>
              <a:rPr lang="en-US" sz="2800" dirty="0" smtClean="0"/>
              <a:t>Previous Use vs. New Use</a:t>
            </a:r>
          </a:p>
          <a:p>
            <a:pPr lvl="1"/>
            <a:r>
              <a:rPr lang="en-US" sz="2800" dirty="0" smtClean="0"/>
              <a:t>Special Commercial Corridors</a:t>
            </a:r>
          </a:p>
          <a:p>
            <a:pPr lvl="1"/>
            <a:r>
              <a:rPr lang="en-US" sz="2800" dirty="0" smtClean="0"/>
              <a:t>Capital Improvement</a:t>
            </a:r>
          </a:p>
          <a:p>
            <a:r>
              <a:rPr lang="en-US" sz="2800" dirty="0" smtClean="0"/>
              <a:t>Trip Rates – ITE vs. Jurisdictional Established</a:t>
            </a:r>
          </a:p>
          <a:p>
            <a:endParaRPr lang="en-US" dirty="0" smtClean="0"/>
          </a:p>
          <a:p>
            <a:endParaRPr lang="en-US" dirty="0"/>
          </a:p>
        </p:txBody>
      </p:sp>
    </p:spTree>
    <p:extLst>
      <p:ext uri="{BB962C8B-B14F-4D97-AF65-F5344CB8AC3E}">
        <p14:creationId xmlns:p14="http://schemas.microsoft.com/office/powerpoint/2010/main" val="13794343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6834</TotalTime>
  <Words>738</Words>
  <Application>Microsoft Office PowerPoint</Application>
  <PresentationFormat>On-screen Show (4:3)</PresentationFormat>
  <Paragraphs>100</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Clarity</vt:lpstr>
      <vt:lpstr>Worksheet</vt:lpstr>
      <vt:lpstr>City of Madras System Development Charges</vt:lpstr>
      <vt:lpstr>Question?</vt:lpstr>
      <vt:lpstr>Overview </vt:lpstr>
      <vt:lpstr>What is an SDC?  </vt:lpstr>
      <vt:lpstr>PowerPoint Presentation</vt:lpstr>
      <vt:lpstr>History of SDC’s (enacted in 1989)</vt:lpstr>
      <vt:lpstr>The SDC Calculation </vt:lpstr>
      <vt:lpstr>Madras SDC Fee Methodology </vt:lpstr>
      <vt:lpstr>Variables with Assessing an SDC</vt:lpstr>
      <vt:lpstr>Misconception: “We can’t build because SDCs  and permits are too high !!!”</vt:lpstr>
      <vt:lpstr>Misconception: “We can’t build because SDCs  and permits are too high !!!”</vt:lpstr>
      <vt:lpstr>Misconception: “I pay my taxes, why do I need to pay SDCs??!!”</vt:lpstr>
      <vt:lpstr>Misconception: “I pay my taxes, why do I need to pay SDCs??!!”</vt:lpstr>
      <vt:lpstr>Misconception:  “SDC’s in Madras are higher than other jurisdictions in C.O.”!!!!</vt:lpstr>
      <vt:lpstr>Misconception:  “SDC’s in Madras are higher than other jurisdictions in C.O.”!!!!</vt:lpstr>
      <vt:lpstr>Resources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Madras System Development Charges</dc:title>
  <dc:creator>Nick Snead</dc:creator>
  <cp:lastModifiedBy>Sara Puddy</cp:lastModifiedBy>
  <cp:revision>72</cp:revision>
  <dcterms:created xsi:type="dcterms:W3CDTF">2012-03-20T03:12:15Z</dcterms:created>
  <dcterms:modified xsi:type="dcterms:W3CDTF">2017-10-19T18:16:29Z</dcterms:modified>
</cp:coreProperties>
</file>